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notesMasterIdLst>
    <p:notesMasterId r:id="rId31"/>
  </p:notesMasterIdLst>
  <p:handoutMasterIdLst>
    <p:handoutMasterId r:id="rId32"/>
  </p:handoutMasterIdLst>
  <p:sldIdLst>
    <p:sldId id="297" r:id="rId2"/>
    <p:sldId id="298" r:id="rId3"/>
    <p:sldId id="292" r:id="rId4"/>
    <p:sldId id="295" r:id="rId5"/>
    <p:sldId id="296" r:id="rId6"/>
    <p:sldId id="262" r:id="rId7"/>
    <p:sldId id="288" r:id="rId8"/>
    <p:sldId id="280" r:id="rId9"/>
    <p:sldId id="264" r:id="rId10"/>
    <p:sldId id="265" r:id="rId11"/>
    <p:sldId id="266" r:id="rId12"/>
    <p:sldId id="276" r:id="rId13"/>
    <p:sldId id="279" r:id="rId14"/>
    <p:sldId id="275" r:id="rId15"/>
    <p:sldId id="278" r:id="rId16"/>
    <p:sldId id="282" r:id="rId17"/>
    <p:sldId id="283" r:id="rId18"/>
    <p:sldId id="270" r:id="rId19"/>
    <p:sldId id="271" r:id="rId20"/>
    <p:sldId id="274" r:id="rId21"/>
    <p:sldId id="259" r:id="rId22"/>
    <p:sldId id="273" r:id="rId23"/>
    <p:sldId id="258" r:id="rId24"/>
    <p:sldId id="269" r:id="rId25"/>
    <p:sldId id="268" r:id="rId26"/>
    <p:sldId id="277" r:id="rId27"/>
    <p:sldId id="285" r:id="rId28"/>
    <p:sldId id="286" r:id="rId29"/>
    <p:sldId id="260" r:id="rId30"/>
  </p:sldIdLst>
  <p:sldSz cx="9144000" cy="6858000" type="screen4x3"/>
  <p:notesSz cx="6881813" cy="10002838"/>
  <p:embeddedFontLst>
    <p:embeddedFont>
      <p:font typeface="Arial Black" pitchFamily="34" charset="0"/>
      <p:bold r:id="rId33"/>
    </p:embeddedFont>
    <p:embeddedFont>
      <p:font typeface="Tahoma" pitchFamily="34" charset="0"/>
      <p:regular r:id="rId34"/>
      <p:bold r:id="rId35"/>
    </p:embeddedFont>
    <p:embeddedFont>
      <p:font typeface="Segoe UI Semibold" pitchFamily="34" charset="0"/>
      <p:bold r:id="rId36"/>
    </p:embeddedFont>
    <p:embeddedFont>
      <p:font typeface="Segoe UI Light" pitchFamily="34" charset="0"/>
      <p:regular r:id="rId37"/>
    </p:embeddedFont>
    <p:embeddedFont>
      <p:font typeface="Segoe UI" pitchFamily="34" charset="0"/>
      <p:regular r:id="rId38"/>
      <p:bold r:id="rId39"/>
      <p:italic r:id="rId40"/>
      <p:boldItalic r:id="rId41"/>
    </p:embeddedFont>
    <p:embeddedFont>
      <p:font typeface="Segoe UI Symbol" pitchFamily="34" charset="0"/>
      <p:regular r:id="rId42"/>
    </p:embeddedFont>
    <p:embeddedFont>
      <p:font typeface="Bauhaus 93" pitchFamily="82" charset="0"/>
      <p:regular r:id="rId43"/>
    </p:embeddedFont>
    <p:embeddedFont>
      <p:font typeface="Segoe Print" pitchFamily="2" charset="0"/>
      <p:regular r:id="rId44"/>
      <p:bold r:id="rId45"/>
    </p:embeddedFont>
    <p:embeddedFont>
      <p:font typeface="Calibri"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10" autoAdjust="0"/>
    <p:restoredTop sz="91069" autoAdjust="0"/>
  </p:normalViewPr>
  <p:slideViewPr>
    <p:cSldViewPr>
      <p:cViewPr varScale="1">
        <p:scale>
          <a:sx n="102" d="100"/>
          <a:sy n="102" d="100"/>
        </p:scale>
        <p:origin x="-1692" y="-9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65762A-738F-48F9-9AAD-96FD683C9A4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DF5659F-3BC4-42C2-99FB-375454E09E25}">
      <dgm:prSet custT="1"/>
      <dgm:spPr/>
      <dgm:t>
        <a:bodyPr/>
        <a:lstStyle/>
        <a:p>
          <a:pPr rtl="0"/>
          <a:r>
            <a:rPr lang="en-US" sz="4000" b="1" smtClean="0">
              <a:solidFill>
                <a:schemeClr val="accent2">
                  <a:lumMod val="60000"/>
                  <a:lumOff val="40000"/>
                </a:schemeClr>
              </a:solidFill>
            </a:rPr>
            <a:t>Rat Brain:</a:t>
          </a:r>
          <a:endParaRPr lang="en-US" sz="4000">
            <a:solidFill>
              <a:schemeClr val="accent2">
                <a:lumMod val="60000"/>
                <a:lumOff val="40000"/>
              </a:schemeClr>
            </a:solidFill>
          </a:endParaRPr>
        </a:p>
      </dgm:t>
    </dgm:pt>
    <dgm:pt modelId="{478DCAA2-605B-436E-95F2-7D2F307A1138}" type="parTrans" cxnId="{23AB801D-E0A4-445A-8D9C-64E0CABB7D04}">
      <dgm:prSet/>
      <dgm:spPr/>
      <dgm:t>
        <a:bodyPr/>
        <a:lstStyle/>
        <a:p>
          <a:endParaRPr lang="en-US"/>
        </a:p>
      </dgm:t>
    </dgm:pt>
    <dgm:pt modelId="{1A34A84D-F715-418F-965D-B27E66123FB1}" type="sibTrans" cxnId="{23AB801D-E0A4-445A-8D9C-64E0CABB7D04}">
      <dgm:prSet/>
      <dgm:spPr/>
      <dgm:t>
        <a:bodyPr/>
        <a:lstStyle/>
        <a:p>
          <a:endParaRPr lang="en-US"/>
        </a:p>
      </dgm:t>
    </dgm:pt>
    <dgm:pt modelId="{9405A52F-29B8-4D75-9B06-1BD50A640483}">
      <dgm:prSet custT="1"/>
      <dgm:spPr>
        <a:solidFill>
          <a:schemeClr val="accent5">
            <a:lumMod val="50000"/>
            <a:alpha val="65000"/>
          </a:schemeClr>
        </a:solidFill>
      </dgm:spPr>
      <dgm:t>
        <a:bodyPr/>
        <a:lstStyle/>
        <a:p>
          <a:r>
            <a:rPr lang="en-US" sz="2400" smtClean="0"/>
            <a:t>Rat brain: ~331.65 million cells</a:t>
          </a:r>
        </a:p>
      </dgm:t>
    </dgm:pt>
    <dgm:pt modelId="{9E5B4B4E-A492-44B8-AAE6-E88A84729138}" type="parTrans" cxnId="{4546BE2D-D5B6-42D6-8FC9-3E0574A2BF33}">
      <dgm:prSet/>
      <dgm:spPr/>
      <dgm:t>
        <a:bodyPr/>
        <a:lstStyle/>
        <a:p>
          <a:endParaRPr lang="en-US" sz="2000"/>
        </a:p>
      </dgm:t>
    </dgm:pt>
    <dgm:pt modelId="{22F32212-FF13-4E1C-879B-8DAE63097E3A}" type="sibTrans" cxnId="{4546BE2D-D5B6-42D6-8FC9-3E0574A2BF33}">
      <dgm:prSet/>
      <dgm:spPr/>
      <dgm:t>
        <a:bodyPr/>
        <a:lstStyle/>
        <a:p>
          <a:endParaRPr lang="en-US"/>
        </a:p>
      </dgm:t>
    </dgm:pt>
    <dgm:pt modelId="{098FB498-B4AD-474A-8A9B-31830F68FAD9}">
      <dgm:prSet custT="1"/>
      <dgm:spPr>
        <a:solidFill>
          <a:schemeClr val="accent5">
            <a:lumMod val="75000"/>
            <a:alpha val="83000"/>
          </a:schemeClr>
        </a:solidFill>
      </dgm:spPr>
      <dgm:t>
        <a:bodyPr/>
        <a:lstStyle/>
        <a:p>
          <a:r>
            <a:rPr lang="en-US" sz="2000" b="1" smtClean="0"/>
            <a:t>Cerebellum</a:t>
          </a:r>
          <a:r>
            <a:rPr lang="en-US" sz="2000" smtClean="0"/>
            <a:t>: </a:t>
          </a:r>
          <a:r>
            <a:rPr lang="en-US" sz="2000" u="sng" smtClean="0"/>
            <a:t>70%</a:t>
          </a:r>
          <a:r>
            <a:rPr lang="en-US" sz="2000" smtClean="0"/>
            <a:t> of Neurons. (140,000,000)</a:t>
          </a:r>
        </a:p>
      </dgm:t>
    </dgm:pt>
    <dgm:pt modelId="{8AA35B20-9364-4FFF-A598-E0591FBD2DCE}" type="parTrans" cxnId="{BC6BEC68-17BE-4AF8-BF15-810AEF61FE8C}">
      <dgm:prSet/>
      <dgm:spPr/>
      <dgm:t>
        <a:bodyPr/>
        <a:lstStyle/>
        <a:p>
          <a:endParaRPr lang="en-US" sz="2000"/>
        </a:p>
      </dgm:t>
    </dgm:pt>
    <dgm:pt modelId="{5AAC8673-67D3-40C8-A77A-C4DFC6F96CC8}" type="sibTrans" cxnId="{BC6BEC68-17BE-4AF8-BF15-810AEF61FE8C}">
      <dgm:prSet/>
      <dgm:spPr/>
      <dgm:t>
        <a:bodyPr/>
        <a:lstStyle/>
        <a:p>
          <a:endParaRPr lang="en-US"/>
        </a:p>
      </dgm:t>
    </dgm:pt>
    <dgm:pt modelId="{A7D91547-2E45-4D4F-94AD-3F26FC96798B}">
      <dgm:prSet custT="1"/>
      <dgm:spPr/>
      <dgm:t>
        <a:bodyPr/>
        <a:lstStyle/>
        <a:p>
          <a:r>
            <a:rPr lang="en-US" sz="2400" smtClean="0"/>
            <a:t>60% Neurons (200,000,000)</a:t>
          </a:r>
        </a:p>
      </dgm:t>
    </dgm:pt>
    <dgm:pt modelId="{51F504B8-2882-4402-9C6F-8AFC42CD0D5E}" type="parTrans" cxnId="{0A9157F6-F60F-4E5E-8D05-B2E8DDBAB8B5}">
      <dgm:prSet/>
      <dgm:spPr/>
      <dgm:t>
        <a:bodyPr/>
        <a:lstStyle/>
        <a:p>
          <a:endParaRPr lang="en-US" sz="2000"/>
        </a:p>
      </dgm:t>
    </dgm:pt>
    <dgm:pt modelId="{82912992-80DB-4A1D-BCF5-C412C09765E1}" type="sibTrans" cxnId="{0A9157F6-F60F-4E5E-8D05-B2E8DDBAB8B5}">
      <dgm:prSet/>
      <dgm:spPr/>
      <dgm:t>
        <a:bodyPr/>
        <a:lstStyle/>
        <a:p>
          <a:endParaRPr lang="en-US"/>
        </a:p>
      </dgm:t>
    </dgm:pt>
    <dgm:pt modelId="{BB0769BF-4680-4098-BA9D-03BB746C56CA}">
      <dgm:prSet custT="1"/>
      <dgm:spPr/>
      <dgm:t>
        <a:bodyPr/>
        <a:lstStyle/>
        <a:p>
          <a:r>
            <a:rPr lang="en-US" sz="2000" smtClean="0"/>
            <a:t>X5 as the Cortex!</a:t>
          </a:r>
        </a:p>
      </dgm:t>
    </dgm:pt>
    <dgm:pt modelId="{A9E06E51-35A0-41F2-B413-70B3E0A8A2AB}" type="parTrans" cxnId="{A89603CC-BDE8-4290-A022-A438B4622981}">
      <dgm:prSet/>
      <dgm:spPr/>
      <dgm:t>
        <a:bodyPr/>
        <a:lstStyle/>
        <a:p>
          <a:endParaRPr lang="en-US" sz="2000"/>
        </a:p>
      </dgm:t>
    </dgm:pt>
    <dgm:pt modelId="{7F360139-5190-4D9A-ACEB-16E024167FC1}" type="sibTrans" cxnId="{A89603CC-BDE8-4290-A022-A438B4622981}">
      <dgm:prSet/>
      <dgm:spPr/>
      <dgm:t>
        <a:bodyPr/>
        <a:lstStyle/>
        <a:p>
          <a:endParaRPr lang="en-US"/>
        </a:p>
      </dgm:t>
    </dgm:pt>
    <dgm:pt modelId="{20A96D45-4737-4B0F-8148-E5EEC9BF1D48}">
      <dgm:prSet custT="1"/>
      <dgm:spPr>
        <a:solidFill>
          <a:schemeClr val="accent5">
            <a:lumMod val="50000"/>
          </a:schemeClr>
        </a:solidFill>
      </dgm:spPr>
      <dgm:t>
        <a:bodyPr lIns="36000"/>
        <a:lstStyle/>
        <a:p>
          <a:r>
            <a:rPr lang="en-US" sz="2800" b="1" smtClean="0"/>
            <a:t>More Neurons Than Glia!!!!</a:t>
          </a:r>
        </a:p>
      </dgm:t>
    </dgm:pt>
    <dgm:pt modelId="{E5179A7B-56E6-4E39-B1FB-83D6A16CC8F0}" type="parTrans" cxnId="{7C6F5EB2-43D2-4D50-B170-99AF7F655B73}">
      <dgm:prSet/>
      <dgm:spPr/>
      <dgm:t>
        <a:bodyPr/>
        <a:lstStyle/>
        <a:p>
          <a:endParaRPr lang="en-US"/>
        </a:p>
      </dgm:t>
    </dgm:pt>
    <dgm:pt modelId="{2974FC35-1593-480D-BFF1-3A2B8D70B811}" type="sibTrans" cxnId="{7C6F5EB2-43D2-4D50-B170-99AF7F655B73}">
      <dgm:prSet/>
      <dgm:spPr/>
      <dgm:t>
        <a:bodyPr/>
        <a:lstStyle/>
        <a:p>
          <a:endParaRPr lang="en-US"/>
        </a:p>
      </dgm:t>
    </dgm:pt>
    <dgm:pt modelId="{E8A799CF-A3DF-42DF-857E-3967F3970FB0}">
      <dgm:prSet custT="1"/>
      <dgm:spPr>
        <a:solidFill>
          <a:schemeClr val="tx2">
            <a:lumMod val="50000"/>
            <a:alpha val="79000"/>
          </a:schemeClr>
        </a:solidFill>
      </dgm:spPr>
      <dgm:t>
        <a:bodyPr/>
        <a:lstStyle/>
        <a:p>
          <a:pPr rtl="0"/>
          <a:r>
            <a:rPr lang="en-US" sz="2800" smtClean="0"/>
            <a:t> No </a:t>
          </a:r>
          <a:r>
            <a:rPr lang="en-US" sz="3200" smtClean="0"/>
            <a:t>correlation </a:t>
          </a:r>
          <a:r>
            <a:rPr lang="en-US" sz="2800" smtClean="0"/>
            <a:t>between Brain Weight &amp; Cell #! </a:t>
          </a:r>
        </a:p>
        <a:p>
          <a:pPr rtl="0"/>
          <a:r>
            <a:rPr lang="en-US" sz="2800" smtClean="0"/>
            <a:t>(±17% ~ ±3% )</a:t>
          </a:r>
          <a:endParaRPr lang="en-US" sz="2800" b="1" smtClean="0"/>
        </a:p>
      </dgm:t>
    </dgm:pt>
    <dgm:pt modelId="{CEDAE99E-522F-42F5-9EB8-12BB596235A5}" type="parTrans" cxnId="{3402BEC4-3E01-4142-B52C-DEE747876F8D}">
      <dgm:prSet/>
      <dgm:spPr/>
      <dgm:t>
        <a:bodyPr/>
        <a:lstStyle/>
        <a:p>
          <a:endParaRPr lang="en-US"/>
        </a:p>
      </dgm:t>
    </dgm:pt>
    <dgm:pt modelId="{872089DF-B52D-4FA5-A8BC-E8FFF81C5F4B}" type="sibTrans" cxnId="{3402BEC4-3E01-4142-B52C-DEE747876F8D}">
      <dgm:prSet/>
      <dgm:spPr/>
      <dgm:t>
        <a:bodyPr/>
        <a:lstStyle/>
        <a:p>
          <a:endParaRPr lang="en-US"/>
        </a:p>
      </dgm:t>
    </dgm:pt>
    <dgm:pt modelId="{25CD2DB0-8595-46AE-B95C-D6F374D70D62}" type="pres">
      <dgm:prSet presAssocID="{2965762A-738F-48F9-9AAD-96FD683C9A4D}" presName="hierChild1" presStyleCnt="0">
        <dgm:presLayoutVars>
          <dgm:orgChart val="1"/>
          <dgm:chPref val="1"/>
          <dgm:dir/>
          <dgm:animOne val="branch"/>
          <dgm:animLvl val="lvl"/>
          <dgm:resizeHandles/>
        </dgm:presLayoutVars>
      </dgm:prSet>
      <dgm:spPr/>
      <dgm:t>
        <a:bodyPr/>
        <a:lstStyle/>
        <a:p>
          <a:endParaRPr lang="en-US"/>
        </a:p>
      </dgm:t>
    </dgm:pt>
    <dgm:pt modelId="{FE674632-04FC-45BF-90BB-DA4F2A9DBE8E}" type="pres">
      <dgm:prSet presAssocID="{3DF5659F-3BC4-42C2-99FB-375454E09E25}" presName="hierRoot1" presStyleCnt="0">
        <dgm:presLayoutVars>
          <dgm:hierBranch val="init"/>
        </dgm:presLayoutVars>
      </dgm:prSet>
      <dgm:spPr/>
    </dgm:pt>
    <dgm:pt modelId="{E5F5016B-76F1-40D0-89DE-E2B9CD7D7DA5}" type="pres">
      <dgm:prSet presAssocID="{3DF5659F-3BC4-42C2-99FB-375454E09E25}" presName="rootComposite1" presStyleCnt="0"/>
      <dgm:spPr/>
    </dgm:pt>
    <dgm:pt modelId="{6F5E72B5-6ACB-4E83-AC59-5AC8AC276F78}" type="pres">
      <dgm:prSet presAssocID="{3DF5659F-3BC4-42C2-99FB-375454E09E25}" presName="rootText1" presStyleLbl="node0" presStyleIdx="0" presStyleCnt="1" custScaleX="234817" custScaleY="92093" custLinFactNeighborX="77707" custLinFactNeighborY="5404">
        <dgm:presLayoutVars>
          <dgm:chPref val="3"/>
        </dgm:presLayoutVars>
      </dgm:prSet>
      <dgm:spPr/>
      <dgm:t>
        <a:bodyPr/>
        <a:lstStyle/>
        <a:p>
          <a:endParaRPr lang="en-US"/>
        </a:p>
      </dgm:t>
    </dgm:pt>
    <dgm:pt modelId="{81554E19-E85C-4BCF-9847-B542D9FAFAC5}" type="pres">
      <dgm:prSet presAssocID="{3DF5659F-3BC4-42C2-99FB-375454E09E25}" presName="rootConnector1" presStyleLbl="node1" presStyleIdx="0" presStyleCnt="0"/>
      <dgm:spPr/>
      <dgm:t>
        <a:bodyPr/>
        <a:lstStyle/>
        <a:p>
          <a:endParaRPr lang="en-US"/>
        </a:p>
      </dgm:t>
    </dgm:pt>
    <dgm:pt modelId="{D143C904-8D5C-4D95-8195-3966562CB393}" type="pres">
      <dgm:prSet presAssocID="{3DF5659F-3BC4-42C2-99FB-375454E09E25}" presName="hierChild2" presStyleCnt="0"/>
      <dgm:spPr/>
    </dgm:pt>
    <dgm:pt modelId="{AA209BA6-910A-4850-A6FF-6495223EEF07}" type="pres">
      <dgm:prSet presAssocID="{9E5B4B4E-A492-44B8-AAE6-E88A84729138}" presName="Name37" presStyleLbl="parChTrans1D2" presStyleIdx="0" presStyleCnt="3"/>
      <dgm:spPr/>
      <dgm:t>
        <a:bodyPr/>
        <a:lstStyle/>
        <a:p>
          <a:endParaRPr lang="en-US"/>
        </a:p>
      </dgm:t>
    </dgm:pt>
    <dgm:pt modelId="{F55D8761-B94A-49A0-8B27-F8E025BE0C1A}" type="pres">
      <dgm:prSet presAssocID="{9405A52F-29B8-4D75-9B06-1BD50A640483}" presName="hierRoot2" presStyleCnt="0">
        <dgm:presLayoutVars>
          <dgm:hierBranch val="init"/>
        </dgm:presLayoutVars>
      </dgm:prSet>
      <dgm:spPr/>
    </dgm:pt>
    <dgm:pt modelId="{767CF19D-E81F-4DCB-9357-F5BBF10CFCD6}" type="pres">
      <dgm:prSet presAssocID="{9405A52F-29B8-4D75-9B06-1BD50A640483}" presName="rootComposite" presStyleCnt="0"/>
      <dgm:spPr/>
    </dgm:pt>
    <dgm:pt modelId="{D129D9E7-0DAA-40E8-9399-3C67445BA36A}" type="pres">
      <dgm:prSet presAssocID="{9405A52F-29B8-4D75-9B06-1BD50A640483}" presName="rootText" presStyleLbl="node2" presStyleIdx="0" presStyleCnt="3" custScaleX="164316" custScaleY="166006" custLinFactNeighborX="15195" custLinFactNeighborY="-7371">
        <dgm:presLayoutVars>
          <dgm:chPref val="3"/>
        </dgm:presLayoutVars>
      </dgm:prSet>
      <dgm:spPr/>
      <dgm:t>
        <a:bodyPr/>
        <a:lstStyle/>
        <a:p>
          <a:endParaRPr lang="en-US"/>
        </a:p>
      </dgm:t>
    </dgm:pt>
    <dgm:pt modelId="{7AB7EFE4-2490-425B-A604-1D03714263A2}" type="pres">
      <dgm:prSet presAssocID="{9405A52F-29B8-4D75-9B06-1BD50A640483}" presName="rootConnector" presStyleLbl="node2" presStyleIdx="0" presStyleCnt="3"/>
      <dgm:spPr/>
      <dgm:t>
        <a:bodyPr/>
        <a:lstStyle/>
        <a:p>
          <a:endParaRPr lang="en-US"/>
        </a:p>
      </dgm:t>
    </dgm:pt>
    <dgm:pt modelId="{D5F0D98C-3462-46D6-B44C-8CEA64686FD4}" type="pres">
      <dgm:prSet presAssocID="{9405A52F-29B8-4D75-9B06-1BD50A640483}" presName="hierChild4" presStyleCnt="0"/>
      <dgm:spPr/>
    </dgm:pt>
    <dgm:pt modelId="{5CF02556-5E4B-43A7-9E23-6A0509062B75}" type="pres">
      <dgm:prSet presAssocID="{51F504B8-2882-4402-9C6F-8AFC42CD0D5E}" presName="Name37" presStyleLbl="parChTrans1D3" presStyleIdx="0" presStyleCnt="2"/>
      <dgm:spPr/>
      <dgm:t>
        <a:bodyPr/>
        <a:lstStyle/>
        <a:p>
          <a:endParaRPr lang="en-US"/>
        </a:p>
      </dgm:t>
    </dgm:pt>
    <dgm:pt modelId="{673235A3-2668-47C6-9AE4-3ACC3607536E}" type="pres">
      <dgm:prSet presAssocID="{A7D91547-2E45-4D4F-94AD-3F26FC96798B}" presName="hierRoot2" presStyleCnt="0">
        <dgm:presLayoutVars>
          <dgm:hierBranch val="init"/>
        </dgm:presLayoutVars>
      </dgm:prSet>
      <dgm:spPr/>
    </dgm:pt>
    <dgm:pt modelId="{F462B89D-7CC1-4F2A-B2A1-1F0C624A5F3F}" type="pres">
      <dgm:prSet presAssocID="{A7D91547-2E45-4D4F-94AD-3F26FC96798B}" presName="rootComposite" presStyleCnt="0"/>
      <dgm:spPr/>
    </dgm:pt>
    <dgm:pt modelId="{83E486F7-B865-4E34-8C9C-296DF3A64296}" type="pres">
      <dgm:prSet presAssocID="{A7D91547-2E45-4D4F-94AD-3F26FC96798B}" presName="rootText" presStyleLbl="node3" presStyleIdx="0" presStyleCnt="2" custScaleX="158413" custScaleY="165885" custLinFactNeighborX="19321" custLinFactNeighborY="20481">
        <dgm:presLayoutVars>
          <dgm:chPref val="3"/>
        </dgm:presLayoutVars>
      </dgm:prSet>
      <dgm:spPr/>
      <dgm:t>
        <a:bodyPr/>
        <a:lstStyle/>
        <a:p>
          <a:endParaRPr lang="en-US"/>
        </a:p>
      </dgm:t>
    </dgm:pt>
    <dgm:pt modelId="{936569F2-EE96-48EC-A047-EDD6E96B4C53}" type="pres">
      <dgm:prSet presAssocID="{A7D91547-2E45-4D4F-94AD-3F26FC96798B}" presName="rootConnector" presStyleLbl="node3" presStyleIdx="0" presStyleCnt="2"/>
      <dgm:spPr/>
      <dgm:t>
        <a:bodyPr/>
        <a:lstStyle/>
        <a:p>
          <a:endParaRPr lang="en-US"/>
        </a:p>
      </dgm:t>
    </dgm:pt>
    <dgm:pt modelId="{30CD2FAF-6723-4C7D-BAF4-897BA0F7BC3C}" type="pres">
      <dgm:prSet presAssocID="{A7D91547-2E45-4D4F-94AD-3F26FC96798B}" presName="hierChild4" presStyleCnt="0"/>
      <dgm:spPr/>
    </dgm:pt>
    <dgm:pt modelId="{3FF151B6-12FB-4018-B2AF-B47823CB2669}" type="pres">
      <dgm:prSet presAssocID="{E5179A7B-56E6-4E39-B1FB-83D6A16CC8F0}" presName="Name37" presStyleLbl="parChTrans1D4" presStyleIdx="0" presStyleCnt="1"/>
      <dgm:spPr/>
      <dgm:t>
        <a:bodyPr/>
        <a:lstStyle/>
        <a:p>
          <a:endParaRPr lang="en-US"/>
        </a:p>
      </dgm:t>
    </dgm:pt>
    <dgm:pt modelId="{8BCC9E1C-6665-426B-A67F-D3C6BC619982}" type="pres">
      <dgm:prSet presAssocID="{20A96D45-4737-4B0F-8148-E5EEC9BF1D48}" presName="hierRoot2" presStyleCnt="0">
        <dgm:presLayoutVars>
          <dgm:hierBranch val="init"/>
        </dgm:presLayoutVars>
      </dgm:prSet>
      <dgm:spPr/>
    </dgm:pt>
    <dgm:pt modelId="{51F073CF-52DE-41B0-AF41-49B7B1BD0E60}" type="pres">
      <dgm:prSet presAssocID="{20A96D45-4737-4B0F-8148-E5EEC9BF1D48}" presName="rootComposite" presStyleCnt="0"/>
      <dgm:spPr/>
    </dgm:pt>
    <dgm:pt modelId="{1E710480-EB89-424A-9F1B-6F72AA64A3AA}" type="pres">
      <dgm:prSet presAssocID="{20A96D45-4737-4B0F-8148-E5EEC9BF1D48}" presName="rootText" presStyleLbl="node4" presStyleIdx="0" presStyleCnt="1" custScaleX="204513" custScaleY="180303" custLinFactNeighborX="63952" custLinFactNeighborY="14761">
        <dgm:presLayoutVars>
          <dgm:chPref val="3"/>
        </dgm:presLayoutVars>
      </dgm:prSet>
      <dgm:spPr/>
      <dgm:t>
        <a:bodyPr/>
        <a:lstStyle/>
        <a:p>
          <a:endParaRPr lang="en-US"/>
        </a:p>
      </dgm:t>
    </dgm:pt>
    <dgm:pt modelId="{9310FEDA-ADC4-4A1C-B984-40F549E33B46}" type="pres">
      <dgm:prSet presAssocID="{20A96D45-4737-4B0F-8148-E5EEC9BF1D48}" presName="rootConnector" presStyleLbl="node4" presStyleIdx="0" presStyleCnt="1"/>
      <dgm:spPr/>
      <dgm:t>
        <a:bodyPr/>
        <a:lstStyle/>
        <a:p>
          <a:endParaRPr lang="en-US"/>
        </a:p>
      </dgm:t>
    </dgm:pt>
    <dgm:pt modelId="{EDA17932-AE60-4B70-9DC4-9341B40AD97A}" type="pres">
      <dgm:prSet presAssocID="{20A96D45-4737-4B0F-8148-E5EEC9BF1D48}" presName="hierChild4" presStyleCnt="0"/>
      <dgm:spPr/>
    </dgm:pt>
    <dgm:pt modelId="{7B0D2A53-05E7-40C8-AB3F-C4D5C1297E28}" type="pres">
      <dgm:prSet presAssocID="{20A96D45-4737-4B0F-8148-E5EEC9BF1D48}" presName="hierChild5" presStyleCnt="0"/>
      <dgm:spPr/>
    </dgm:pt>
    <dgm:pt modelId="{52DDF45C-034B-49E8-95DE-7A3B4DFBDCFD}" type="pres">
      <dgm:prSet presAssocID="{A7D91547-2E45-4D4F-94AD-3F26FC96798B}" presName="hierChild5" presStyleCnt="0"/>
      <dgm:spPr/>
    </dgm:pt>
    <dgm:pt modelId="{FEB75476-C00A-4F18-A569-0A65D3C3A8B0}" type="pres">
      <dgm:prSet presAssocID="{9405A52F-29B8-4D75-9B06-1BD50A640483}" presName="hierChild5" presStyleCnt="0"/>
      <dgm:spPr/>
    </dgm:pt>
    <dgm:pt modelId="{924E7F0E-AA8F-4654-AEC9-E668505842F7}" type="pres">
      <dgm:prSet presAssocID="{CEDAE99E-522F-42F5-9EB8-12BB596235A5}" presName="Name37" presStyleLbl="parChTrans1D2" presStyleIdx="1" presStyleCnt="3"/>
      <dgm:spPr/>
      <dgm:t>
        <a:bodyPr/>
        <a:lstStyle/>
        <a:p>
          <a:pPr rtl="1"/>
          <a:endParaRPr lang="ar-AE"/>
        </a:p>
      </dgm:t>
    </dgm:pt>
    <dgm:pt modelId="{A1ED45C0-0648-4652-9EC0-32B610D6C646}" type="pres">
      <dgm:prSet presAssocID="{E8A799CF-A3DF-42DF-857E-3967F3970FB0}" presName="hierRoot2" presStyleCnt="0">
        <dgm:presLayoutVars>
          <dgm:hierBranch val="init"/>
        </dgm:presLayoutVars>
      </dgm:prSet>
      <dgm:spPr/>
    </dgm:pt>
    <dgm:pt modelId="{EED780B6-2A19-4F42-9556-3E1CDD770D0A}" type="pres">
      <dgm:prSet presAssocID="{E8A799CF-A3DF-42DF-857E-3967F3970FB0}" presName="rootComposite" presStyleCnt="0"/>
      <dgm:spPr/>
    </dgm:pt>
    <dgm:pt modelId="{0DE9CD38-16E0-45E5-805E-BD0BB1C9BE65}" type="pres">
      <dgm:prSet presAssocID="{E8A799CF-A3DF-42DF-857E-3967F3970FB0}" presName="rootText" presStyleLbl="node2" presStyleIdx="1" presStyleCnt="3" custScaleX="259948" custScaleY="339875" custLinFactNeighborX="13036" custLinFactNeighborY="60017">
        <dgm:presLayoutVars>
          <dgm:chPref val="3"/>
        </dgm:presLayoutVars>
      </dgm:prSet>
      <dgm:spPr/>
      <dgm:t>
        <a:bodyPr/>
        <a:lstStyle/>
        <a:p>
          <a:endParaRPr lang="en-US"/>
        </a:p>
      </dgm:t>
    </dgm:pt>
    <dgm:pt modelId="{203C0D4B-7CFB-43D0-BB04-0B13662BB1B3}" type="pres">
      <dgm:prSet presAssocID="{E8A799CF-A3DF-42DF-857E-3967F3970FB0}" presName="rootConnector" presStyleLbl="node2" presStyleIdx="1" presStyleCnt="3"/>
      <dgm:spPr/>
      <dgm:t>
        <a:bodyPr/>
        <a:lstStyle/>
        <a:p>
          <a:endParaRPr lang="en-US"/>
        </a:p>
      </dgm:t>
    </dgm:pt>
    <dgm:pt modelId="{26281D0C-411E-4F04-9D10-1BEDBADB1268}" type="pres">
      <dgm:prSet presAssocID="{E8A799CF-A3DF-42DF-857E-3967F3970FB0}" presName="hierChild4" presStyleCnt="0"/>
      <dgm:spPr/>
    </dgm:pt>
    <dgm:pt modelId="{1C04904D-D176-4113-A950-9590AA8C9CF4}" type="pres">
      <dgm:prSet presAssocID="{E8A799CF-A3DF-42DF-857E-3967F3970FB0}" presName="hierChild5" presStyleCnt="0"/>
      <dgm:spPr/>
    </dgm:pt>
    <dgm:pt modelId="{47F518A3-9799-40D7-A50A-4FC38D808A3C}" type="pres">
      <dgm:prSet presAssocID="{8AA35B20-9364-4FFF-A598-E0591FBD2DCE}" presName="Name37" presStyleLbl="parChTrans1D2" presStyleIdx="2" presStyleCnt="3"/>
      <dgm:spPr/>
      <dgm:t>
        <a:bodyPr/>
        <a:lstStyle/>
        <a:p>
          <a:endParaRPr lang="en-US"/>
        </a:p>
      </dgm:t>
    </dgm:pt>
    <dgm:pt modelId="{91165635-FB96-4908-BEC7-8168E1683EBE}" type="pres">
      <dgm:prSet presAssocID="{098FB498-B4AD-474A-8A9B-31830F68FAD9}" presName="hierRoot2" presStyleCnt="0">
        <dgm:presLayoutVars>
          <dgm:hierBranch val="init"/>
        </dgm:presLayoutVars>
      </dgm:prSet>
      <dgm:spPr/>
    </dgm:pt>
    <dgm:pt modelId="{8D396C06-2E40-4E31-AD44-221CE680334B}" type="pres">
      <dgm:prSet presAssocID="{098FB498-B4AD-474A-8A9B-31830F68FAD9}" presName="rootComposite" presStyleCnt="0"/>
      <dgm:spPr/>
    </dgm:pt>
    <dgm:pt modelId="{14121BFB-2FB7-459E-A98F-0258AF6E3B86}" type="pres">
      <dgm:prSet presAssocID="{098FB498-B4AD-474A-8A9B-31830F68FAD9}" presName="rootText" presStyleLbl="node2" presStyleIdx="2" presStyleCnt="3" custScaleX="188796" custScaleY="135792" custLinFactY="83562" custLinFactNeighborX="7399" custLinFactNeighborY="100000">
        <dgm:presLayoutVars>
          <dgm:chPref val="3"/>
        </dgm:presLayoutVars>
      </dgm:prSet>
      <dgm:spPr/>
      <dgm:t>
        <a:bodyPr/>
        <a:lstStyle/>
        <a:p>
          <a:endParaRPr lang="en-US"/>
        </a:p>
      </dgm:t>
    </dgm:pt>
    <dgm:pt modelId="{34BECFC8-D481-4363-BC6A-C6CAED1791FE}" type="pres">
      <dgm:prSet presAssocID="{098FB498-B4AD-474A-8A9B-31830F68FAD9}" presName="rootConnector" presStyleLbl="node2" presStyleIdx="2" presStyleCnt="3"/>
      <dgm:spPr/>
      <dgm:t>
        <a:bodyPr/>
        <a:lstStyle/>
        <a:p>
          <a:endParaRPr lang="en-US"/>
        </a:p>
      </dgm:t>
    </dgm:pt>
    <dgm:pt modelId="{7D01E751-FE24-4CD7-9446-22CEBD10BF7E}" type="pres">
      <dgm:prSet presAssocID="{098FB498-B4AD-474A-8A9B-31830F68FAD9}" presName="hierChild4" presStyleCnt="0"/>
      <dgm:spPr/>
    </dgm:pt>
    <dgm:pt modelId="{FF1797A6-15CE-4D14-B268-04F6AA5990FA}" type="pres">
      <dgm:prSet presAssocID="{A9E06E51-35A0-41F2-B413-70B3E0A8A2AB}" presName="Name37" presStyleLbl="parChTrans1D3" presStyleIdx="1" presStyleCnt="2"/>
      <dgm:spPr/>
      <dgm:t>
        <a:bodyPr/>
        <a:lstStyle/>
        <a:p>
          <a:endParaRPr lang="en-US"/>
        </a:p>
      </dgm:t>
    </dgm:pt>
    <dgm:pt modelId="{31404677-CD4C-49BD-91E8-7D1E5CDBC9D8}" type="pres">
      <dgm:prSet presAssocID="{BB0769BF-4680-4098-BA9D-03BB746C56CA}" presName="hierRoot2" presStyleCnt="0">
        <dgm:presLayoutVars>
          <dgm:hierBranch val="init"/>
        </dgm:presLayoutVars>
      </dgm:prSet>
      <dgm:spPr/>
    </dgm:pt>
    <dgm:pt modelId="{DA23ABE1-2029-45B8-8F85-49CFF31E7817}" type="pres">
      <dgm:prSet presAssocID="{BB0769BF-4680-4098-BA9D-03BB746C56CA}" presName="rootComposite" presStyleCnt="0"/>
      <dgm:spPr/>
    </dgm:pt>
    <dgm:pt modelId="{6BD1DB5C-3EA8-4030-842A-764D5A3C0473}" type="pres">
      <dgm:prSet presAssocID="{BB0769BF-4680-4098-BA9D-03BB746C56CA}" presName="rootText" presStyleLbl="node3" presStyleIdx="1" presStyleCnt="2" custScaleX="148805" custScaleY="94694" custLinFactY="74240" custLinFactNeighborX="-8243" custLinFactNeighborY="100000">
        <dgm:presLayoutVars>
          <dgm:chPref val="3"/>
        </dgm:presLayoutVars>
      </dgm:prSet>
      <dgm:spPr/>
      <dgm:t>
        <a:bodyPr/>
        <a:lstStyle/>
        <a:p>
          <a:endParaRPr lang="en-US"/>
        </a:p>
      </dgm:t>
    </dgm:pt>
    <dgm:pt modelId="{92EFB29F-20AE-46E7-871C-2CBEE4035576}" type="pres">
      <dgm:prSet presAssocID="{BB0769BF-4680-4098-BA9D-03BB746C56CA}" presName="rootConnector" presStyleLbl="node3" presStyleIdx="1" presStyleCnt="2"/>
      <dgm:spPr/>
      <dgm:t>
        <a:bodyPr/>
        <a:lstStyle/>
        <a:p>
          <a:endParaRPr lang="en-US"/>
        </a:p>
      </dgm:t>
    </dgm:pt>
    <dgm:pt modelId="{5E2ED7AC-9966-4519-9280-E66DBE10EF20}" type="pres">
      <dgm:prSet presAssocID="{BB0769BF-4680-4098-BA9D-03BB746C56CA}" presName="hierChild4" presStyleCnt="0"/>
      <dgm:spPr/>
    </dgm:pt>
    <dgm:pt modelId="{8F8B782A-CF44-4A5D-AA7B-3E1ACCEA9138}" type="pres">
      <dgm:prSet presAssocID="{BB0769BF-4680-4098-BA9D-03BB746C56CA}" presName="hierChild5" presStyleCnt="0"/>
      <dgm:spPr/>
    </dgm:pt>
    <dgm:pt modelId="{4B655022-6262-419F-B2A3-C6DA10639486}" type="pres">
      <dgm:prSet presAssocID="{098FB498-B4AD-474A-8A9B-31830F68FAD9}" presName="hierChild5" presStyleCnt="0"/>
      <dgm:spPr/>
    </dgm:pt>
    <dgm:pt modelId="{2F0EF6B0-B5B5-4CFB-954A-87DFD506798C}" type="pres">
      <dgm:prSet presAssocID="{3DF5659F-3BC4-42C2-99FB-375454E09E25}" presName="hierChild3" presStyleCnt="0"/>
      <dgm:spPr/>
    </dgm:pt>
  </dgm:ptLst>
  <dgm:cxnLst>
    <dgm:cxn modelId="{A0C6A192-0F90-4F2D-971D-1926329AF308}" type="presOf" srcId="{CEDAE99E-522F-42F5-9EB8-12BB596235A5}" destId="{924E7F0E-AA8F-4654-AEC9-E668505842F7}" srcOrd="0" destOrd="0" presId="urn:microsoft.com/office/officeart/2005/8/layout/orgChart1"/>
    <dgm:cxn modelId="{14CFD34B-2D3D-43F2-BDFC-B62499AA11E2}" type="presOf" srcId="{51F504B8-2882-4402-9C6F-8AFC42CD0D5E}" destId="{5CF02556-5E4B-43A7-9E23-6A0509062B75}" srcOrd="0" destOrd="0" presId="urn:microsoft.com/office/officeart/2005/8/layout/orgChart1"/>
    <dgm:cxn modelId="{BB122F34-4D2B-4246-BAB4-5F05BCC508CA}" type="presOf" srcId="{8AA35B20-9364-4FFF-A598-E0591FBD2DCE}" destId="{47F518A3-9799-40D7-A50A-4FC38D808A3C}" srcOrd="0" destOrd="0" presId="urn:microsoft.com/office/officeart/2005/8/layout/orgChart1"/>
    <dgm:cxn modelId="{3402BEC4-3E01-4142-B52C-DEE747876F8D}" srcId="{3DF5659F-3BC4-42C2-99FB-375454E09E25}" destId="{E8A799CF-A3DF-42DF-857E-3967F3970FB0}" srcOrd="1" destOrd="0" parTransId="{CEDAE99E-522F-42F5-9EB8-12BB596235A5}" sibTransId="{872089DF-B52D-4FA5-A8BC-E8FFF81C5F4B}"/>
    <dgm:cxn modelId="{84BA90E7-57D1-4216-B621-37CE07FF1CBC}" type="presOf" srcId="{9E5B4B4E-A492-44B8-AAE6-E88A84729138}" destId="{AA209BA6-910A-4850-A6FF-6495223EEF07}" srcOrd="0" destOrd="0" presId="urn:microsoft.com/office/officeart/2005/8/layout/orgChart1"/>
    <dgm:cxn modelId="{7C6F5EB2-43D2-4D50-B170-99AF7F655B73}" srcId="{A7D91547-2E45-4D4F-94AD-3F26FC96798B}" destId="{20A96D45-4737-4B0F-8148-E5EEC9BF1D48}" srcOrd="0" destOrd="0" parTransId="{E5179A7B-56E6-4E39-B1FB-83D6A16CC8F0}" sibTransId="{2974FC35-1593-480D-BFF1-3A2B8D70B811}"/>
    <dgm:cxn modelId="{DC11FBAA-B539-4BE0-84B8-AD300B9C49BF}" type="presOf" srcId="{20A96D45-4737-4B0F-8148-E5EEC9BF1D48}" destId="{1E710480-EB89-424A-9F1B-6F72AA64A3AA}" srcOrd="0" destOrd="0" presId="urn:microsoft.com/office/officeart/2005/8/layout/orgChart1"/>
    <dgm:cxn modelId="{9C55384F-6C1D-48E2-99BF-4F9FA64F808A}" type="presOf" srcId="{BB0769BF-4680-4098-BA9D-03BB746C56CA}" destId="{92EFB29F-20AE-46E7-871C-2CBEE4035576}" srcOrd="1" destOrd="0" presId="urn:microsoft.com/office/officeart/2005/8/layout/orgChart1"/>
    <dgm:cxn modelId="{8F341CB1-1CD4-4290-9F0B-BFCA84791DBC}" type="presOf" srcId="{A9E06E51-35A0-41F2-B413-70B3E0A8A2AB}" destId="{FF1797A6-15CE-4D14-B268-04F6AA5990FA}" srcOrd="0" destOrd="0" presId="urn:microsoft.com/office/officeart/2005/8/layout/orgChart1"/>
    <dgm:cxn modelId="{DE3F524F-62D5-4309-9DAB-6A0FCFE1E4B6}" type="presOf" srcId="{E5179A7B-56E6-4E39-B1FB-83D6A16CC8F0}" destId="{3FF151B6-12FB-4018-B2AF-B47823CB2669}" srcOrd="0" destOrd="0" presId="urn:microsoft.com/office/officeart/2005/8/layout/orgChart1"/>
    <dgm:cxn modelId="{4CC6B1BD-588E-4DD3-BD48-3245632D5696}" type="presOf" srcId="{098FB498-B4AD-474A-8A9B-31830F68FAD9}" destId="{14121BFB-2FB7-459E-A98F-0258AF6E3B86}" srcOrd="0" destOrd="0" presId="urn:microsoft.com/office/officeart/2005/8/layout/orgChart1"/>
    <dgm:cxn modelId="{EAB30267-22A2-425A-B8FC-FB0EE8C061E3}" type="presOf" srcId="{BB0769BF-4680-4098-BA9D-03BB746C56CA}" destId="{6BD1DB5C-3EA8-4030-842A-764D5A3C0473}" srcOrd="0" destOrd="0" presId="urn:microsoft.com/office/officeart/2005/8/layout/orgChart1"/>
    <dgm:cxn modelId="{C6571D44-1C22-4CBC-A8B0-D499305392F3}" type="presOf" srcId="{2965762A-738F-48F9-9AAD-96FD683C9A4D}" destId="{25CD2DB0-8595-46AE-B95C-D6F374D70D62}" srcOrd="0" destOrd="0" presId="urn:microsoft.com/office/officeart/2005/8/layout/orgChart1"/>
    <dgm:cxn modelId="{23AB801D-E0A4-445A-8D9C-64E0CABB7D04}" srcId="{2965762A-738F-48F9-9AAD-96FD683C9A4D}" destId="{3DF5659F-3BC4-42C2-99FB-375454E09E25}" srcOrd="0" destOrd="0" parTransId="{478DCAA2-605B-436E-95F2-7D2F307A1138}" sibTransId="{1A34A84D-F715-418F-965D-B27E66123FB1}"/>
    <dgm:cxn modelId="{7EBA0619-B74A-4360-9039-7FACC550B9F4}" type="presOf" srcId="{E8A799CF-A3DF-42DF-857E-3967F3970FB0}" destId="{0DE9CD38-16E0-45E5-805E-BD0BB1C9BE65}" srcOrd="0" destOrd="0" presId="urn:microsoft.com/office/officeart/2005/8/layout/orgChart1"/>
    <dgm:cxn modelId="{D11901A4-3847-4645-BB41-7971A8C5858E}" type="presOf" srcId="{3DF5659F-3BC4-42C2-99FB-375454E09E25}" destId="{81554E19-E85C-4BCF-9847-B542D9FAFAC5}" srcOrd="1" destOrd="0" presId="urn:microsoft.com/office/officeart/2005/8/layout/orgChart1"/>
    <dgm:cxn modelId="{808F4C25-5DFE-441F-B94B-87116CD152A0}" type="presOf" srcId="{3DF5659F-3BC4-42C2-99FB-375454E09E25}" destId="{6F5E72B5-6ACB-4E83-AC59-5AC8AC276F78}" srcOrd="0" destOrd="0" presId="urn:microsoft.com/office/officeart/2005/8/layout/orgChart1"/>
    <dgm:cxn modelId="{7DD7960E-790A-47E0-8E68-EEA909F03371}" type="presOf" srcId="{A7D91547-2E45-4D4F-94AD-3F26FC96798B}" destId="{936569F2-EE96-48EC-A047-EDD6E96B4C53}" srcOrd="1" destOrd="0" presId="urn:microsoft.com/office/officeart/2005/8/layout/orgChart1"/>
    <dgm:cxn modelId="{1D47F398-5FAA-401B-8B7B-2581C70ADB1A}" type="presOf" srcId="{20A96D45-4737-4B0F-8148-E5EEC9BF1D48}" destId="{9310FEDA-ADC4-4A1C-B984-40F549E33B46}" srcOrd="1" destOrd="0" presId="urn:microsoft.com/office/officeart/2005/8/layout/orgChart1"/>
    <dgm:cxn modelId="{BC6BEC68-17BE-4AF8-BF15-810AEF61FE8C}" srcId="{3DF5659F-3BC4-42C2-99FB-375454E09E25}" destId="{098FB498-B4AD-474A-8A9B-31830F68FAD9}" srcOrd="2" destOrd="0" parTransId="{8AA35B20-9364-4FFF-A598-E0591FBD2DCE}" sibTransId="{5AAC8673-67D3-40C8-A77A-C4DFC6F96CC8}"/>
    <dgm:cxn modelId="{6398D486-9E7B-4565-BB1D-249A21A138EC}" type="presOf" srcId="{9405A52F-29B8-4D75-9B06-1BD50A640483}" destId="{D129D9E7-0DAA-40E8-9399-3C67445BA36A}" srcOrd="0" destOrd="0" presId="urn:microsoft.com/office/officeart/2005/8/layout/orgChart1"/>
    <dgm:cxn modelId="{3E7F74C8-91AB-474D-80C6-8F2F14247EA0}" type="presOf" srcId="{A7D91547-2E45-4D4F-94AD-3F26FC96798B}" destId="{83E486F7-B865-4E34-8C9C-296DF3A64296}" srcOrd="0" destOrd="0" presId="urn:microsoft.com/office/officeart/2005/8/layout/orgChart1"/>
    <dgm:cxn modelId="{0ADA83E5-0704-43C1-A0A2-739BDC519E0C}" type="presOf" srcId="{9405A52F-29B8-4D75-9B06-1BD50A640483}" destId="{7AB7EFE4-2490-425B-A604-1D03714263A2}" srcOrd="1" destOrd="0" presId="urn:microsoft.com/office/officeart/2005/8/layout/orgChart1"/>
    <dgm:cxn modelId="{0A9157F6-F60F-4E5E-8D05-B2E8DDBAB8B5}" srcId="{9405A52F-29B8-4D75-9B06-1BD50A640483}" destId="{A7D91547-2E45-4D4F-94AD-3F26FC96798B}" srcOrd="0" destOrd="0" parTransId="{51F504B8-2882-4402-9C6F-8AFC42CD0D5E}" sibTransId="{82912992-80DB-4A1D-BCF5-C412C09765E1}"/>
    <dgm:cxn modelId="{4546BE2D-D5B6-42D6-8FC9-3E0574A2BF33}" srcId="{3DF5659F-3BC4-42C2-99FB-375454E09E25}" destId="{9405A52F-29B8-4D75-9B06-1BD50A640483}" srcOrd="0" destOrd="0" parTransId="{9E5B4B4E-A492-44B8-AAE6-E88A84729138}" sibTransId="{22F32212-FF13-4E1C-879B-8DAE63097E3A}"/>
    <dgm:cxn modelId="{2883FE68-A5E3-43DD-AA62-3D0F1AF18311}" type="presOf" srcId="{E8A799CF-A3DF-42DF-857E-3967F3970FB0}" destId="{203C0D4B-7CFB-43D0-BB04-0B13662BB1B3}" srcOrd="1" destOrd="0" presId="urn:microsoft.com/office/officeart/2005/8/layout/orgChart1"/>
    <dgm:cxn modelId="{A89603CC-BDE8-4290-A022-A438B4622981}" srcId="{098FB498-B4AD-474A-8A9B-31830F68FAD9}" destId="{BB0769BF-4680-4098-BA9D-03BB746C56CA}" srcOrd="0" destOrd="0" parTransId="{A9E06E51-35A0-41F2-B413-70B3E0A8A2AB}" sibTransId="{7F360139-5190-4D9A-ACEB-16E024167FC1}"/>
    <dgm:cxn modelId="{8280351C-630F-40AE-8C32-C72F9C4AC1CE}" type="presOf" srcId="{098FB498-B4AD-474A-8A9B-31830F68FAD9}" destId="{34BECFC8-D481-4363-BC6A-C6CAED1791FE}" srcOrd="1" destOrd="0" presId="urn:microsoft.com/office/officeart/2005/8/layout/orgChart1"/>
    <dgm:cxn modelId="{DDF88982-42A5-4747-A62E-ED04F749105D}" type="presParOf" srcId="{25CD2DB0-8595-46AE-B95C-D6F374D70D62}" destId="{FE674632-04FC-45BF-90BB-DA4F2A9DBE8E}" srcOrd="0" destOrd="0" presId="urn:microsoft.com/office/officeart/2005/8/layout/orgChart1"/>
    <dgm:cxn modelId="{9238A87B-4B50-445E-9636-4C3CDE727E86}" type="presParOf" srcId="{FE674632-04FC-45BF-90BB-DA4F2A9DBE8E}" destId="{E5F5016B-76F1-40D0-89DE-E2B9CD7D7DA5}" srcOrd="0" destOrd="0" presId="urn:microsoft.com/office/officeart/2005/8/layout/orgChart1"/>
    <dgm:cxn modelId="{17838095-B8BB-4670-9821-6AEC7D7A7347}" type="presParOf" srcId="{E5F5016B-76F1-40D0-89DE-E2B9CD7D7DA5}" destId="{6F5E72B5-6ACB-4E83-AC59-5AC8AC276F78}" srcOrd="0" destOrd="0" presId="urn:microsoft.com/office/officeart/2005/8/layout/orgChart1"/>
    <dgm:cxn modelId="{FCD06695-A339-49D2-8CCD-7DA7525C3AA6}" type="presParOf" srcId="{E5F5016B-76F1-40D0-89DE-E2B9CD7D7DA5}" destId="{81554E19-E85C-4BCF-9847-B542D9FAFAC5}" srcOrd="1" destOrd="0" presId="urn:microsoft.com/office/officeart/2005/8/layout/orgChart1"/>
    <dgm:cxn modelId="{611EA961-C71C-49A4-9D09-7EEDC6F0D631}" type="presParOf" srcId="{FE674632-04FC-45BF-90BB-DA4F2A9DBE8E}" destId="{D143C904-8D5C-4D95-8195-3966562CB393}" srcOrd="1" destOrd="0" presId="urn:microsoft.com/office/officeart/2005/8/layout/orgChart1"/>
    <dgm:cxn modelId="{BCEC01F7-CB6B-405F-BDC1-14A5FD3248B8}" type="presParOf" srcId="{D143C904-8D5C-4D95-8195-3966562CB393}" destId="{AA209BA6-910A-4850-A6FF-6495223EEF07}" srcOrd="0" destOrd="0" presId="urn:microsoft.com/office/officeart/2005/8/layout/orgChart1"/>
    <dgm:cxn modelId="{93B05226-63E1-4B08-8222-AFB8D4B9332E}" type="presParOf" srcId="{D143C904-8D5C-4D95-8195-3966562CB393}" destId="{F55D8761-B94A-49A0-8B27-F8E025BE0C1A}" srcOrd="1" destOrd="0" presId="urn:microsoft.com/office/officeart/2005/8/layout/orgChart1"/>
    <dgm:cxn modelId="{D15A4B7C-2758-449F-A3C8-5AB408B00794}" type="presParOf" srcId="{F55D8761-B94A-49A0-8B27-F8E025BE0C1A}" destId="{767CF19D-E81F-4DCB-9357-F5BBF10CFCD6}" srcOrd="0" destOrd="0" presId="urn:microsoft.com/office/officeart/2005/8/layout/orgChart1"/>
    <dgm:cxn modelId="{B32631EF-345D-4825-95B0-3F7136825E54}" type="presParOf" srcId="{767CF19D-E81F-4DCB-9357-F5BBF10CFCD6}" destId="{D129D9E7-0DAA-40E8-9399-3C67445BA36A}" srcOrd="0" destOrd="0" presId="urn:microsoft.com/office/officeart/2005/8/layout/orgChart1"/>
    <dgm:cxn modelId="{451BDB89-0D18-487D-804F-6E27A48D7BEA}" type="presParOf" srcId="{767CF19D-E81F-4DCB-9357-F5BBF10CFCD6}" destId="{7AB7EFE4-2490-425B-A604-1D03714263A2}" srcOrd="1" destOrd="0" presId="urn:microsoft.com/office/officeart/2005/8/layout/orgChart1"/>
    <dgm:cxn modelId="{E7EB2946-9A61-4D99-BC3F-EF621C6FB050}" type="presParOf" srcId="{F55D8761-B94A-49A0-8B27-F8E025BE0C1A}" destId="{D5F0D98C-3462-46D6-B44C-8CEA64686FD4}" srcOrd="1" destOrd="0" presId="urn:microsoft.com/office/officeart/2005/8/layout/orgChart1"/>
    <dgm:cxn modelId="{1EB75385-E022-4E18-A585-2820BCBFE118}" type="presParOf" srcId="{D5F0D98C-3462-46D6-B44C-8CEA64686FD4}" destId="{5CF02556-5E4B-43A7-9E23-6A0509062B75}" srcOrd="0" destOrd="0" presId="urn:microsoft.com/office/officeart/2005/8/layout/orgChart1"/>
    <dgm:cxn modelId="{5F63C662-B617-464E-9390-A5CBFFFCB99A}" type="presParOf" srcId="{D5F0D98C-3462-46D6-B44C-8CEA64686FD4}" destId="{673235A3-2668-47C6-9AE4-3ACC3607536E}" srcOrd="1" destOrd="0" presId="urn:microsoft.com/office/officeart/2005/8/layout/orgChart1"/>
    <dgm:cxn modelId="{31E411A8-663C-475D-82F1-FBB952C320BA}" type="presParOf" srcId="{673235A3-2668-47C6-9AE4-3ACC3607536E}" destId="{F462B89D-7CC1-4F2A-B2A1-1F0C624A5F3F}" srcOrd="0" destOrd="0" presId="urn:microsoft.com/office/officeart/2005/8/layout/orgChart1"/>
    <dgm:cxn modelId="{FADFCFDA-411D-4A9E-A220-05919F77A2CF}" type="presParOf" srcId="{F462B89D-7CC1-4F2A-B2A1-1F0C624A5F3F}" destId="{83E486F7-B865-4E34-8C9C-296DF3A64296}" srcOrd="0" destOrd="0" presId="urn:microsoft.com/office/officeart/2005/8/layout/orgChart1"/>
    <dgm:cxn modelId="{E867FAC9-9B1D-43BD-8137-8A304814174A}" type="presParOf" srcId="{F462B89D-7CC1-4F2A-B2A1-1F0C624A5F3F}" destId="{936569F2-EE96-48EC-A047-EDD6E96B4C53}" srcOrd="1" destOrd="0" presId="urn:microsoft.com/office/officeart/2005/8/layout/orgChart1"/>
    <dgm:cxn modelId="{055121DE-B170-4F45-AB49-399DECCD373E}" type="presParOf" srcId="{673235A3-2668-47C6-9AE4-3ACC3607536E}" destId="{30CD2FAF-6723-4C7D-BAF4-897BA0F7BC3C}" srcOrd="1" destOrd="0" presId="urn:microsoft.com/office/officeart/2005/8/layout/orgChart1"/>
    <dgm:cxn modelId="{AC1CB062-7013-4443-9908-72652FC81092}" type="presParOf" srcId="{30CD2FAF-6723-4C7D-BAF4-897BA0F7BC3C}" destId="{3FF151B6-12FB-4018-B2AF-B47823CB2669}" srcOrd="0" destOrd="0" presId="urn:microsoft.com/office/officeart/2005/8/layout/orgChart1"/>
    <dgm:cxn modelId="{E48568CF-6B45-4640-93BD-290AEBF854BC}" type="presParOf" srcId="{30CD2FAF-6723-4C7D-BAF4-897BA0F7BC3C}" destId="{8BCC9E1C-6665-426B-A67F-D3C6BC619982}" srcOrd="1" destOrd="0" presId="urn:microsoft.com/office/officeart/2005/8/layout/orgChart1"/>
    <dgm:cxn modelId="{F0DD3118-FF48-4A63-A7EA-8AD22D0563D6}" type="presParOf" srcId="{8BCC9E1C-6665-426B-A67F-D3C6BC619982}" destId="{51F073CF-52DE-41B0-AF41-49B7B1BD0E60}" srcOrd="0" destOrd="0" presId="urn:microsoft.com/office/officeart/2005/8/layout/orgChart1"/>
    <dgm:cxn modelId="{A87BDDD2-AE76-432C-ABE8-BAC1CB1D2D2A}" type="presParOf" srcId="{51F073CF-52DE-41B0-AF41-49B7B1BD0E60}" destId="{1E710480-EB89-424A-9F1B-6F72AA64A3AA}" srcOrd="0" destOrd="0" presId="urn:microsoft.com/office/officeart/2005/8/layout/orgChart1"/>
    <dgm:cxn modelId="{12129C91-597E-4169-A048-B127DA287272}" type="presParOf" srcId="{51F073CF-52DE-41B0-AF41-49B7B1BD0E60}" destId="{9310FEDA-ADC4-4A1C-B984-40F549E33B46}" srcOrd="1" destOrd="0" presId="urn:microsoft.com/office/officeart/2005/8/layout/orgChart1"/>
    <dgm:cxn modelId="{B639340E-33CF-4B71-8B6C-CB1AF65C7FB8}" type="presParOf" srcId="{8BCC9E1C-6665-426B-A67F-D3C6BC619982}" destId="{EDA17932-AE60-4B70-9DC4-9341B40AD97A}" srcOrd="1" destOrd="0" presId="urn:microsoft.com/office/officeart/2005/8/layout/orgChart1"/>
    <dgm:cxn modelId="{75628546-1ECF-45E3-AD45-99A9664635CC}" type="presParOf" srcId="{8BCC9E1C-6665-426B-A67F-D3C6BC619982}" destId="{7B0D2A53-05E7-40C8-AB3F-C4D5C1297E28}" srcOrd="2" destOrd="0" presId="urn:microsoft.com/office/officeart/2005/8/layout/orgChart1"/>
    <dgm:cxn modelId="{8BD08B92-A8CD-424E-A97C-1E83F4EDAC2D}" type="presParOf" srcId="{673235A3-2668-47C6-9AE4-3ACC3607536E}" destId="{52DDF45C-034B-49E8-95DE-7A3B4DFBDCFD}" srcOrd="2" destOrd="0" presId="urn:microsoft.com/office/officeart/2005/8/layout/orgChart1"/>
    <dgm:cxn modelId="{DCEC8F33-C563-4909-9BC1-617CB8168F4B}" type="presParOf" srcId="{F55D8761-B94A-49A0-8B27-F8E025BE0C1A}" destId="{FEB75476-C00A-4F18-A569-0A65D3C3A8B0}" srcOrd="2" destOrd="0" presId="urn:microsoft.com/office/officeart/2005/8/layout/orgChart1"/>
    <dgm:cxn modelId="{530BCB05-3990-4EDD-9E15-F956DE85034F}" type="presParOf" srcId="{D143C904-8D5C-4D95-8195-3966562CB393}" destId="{924E7F0E-AA8F-4654-AEC9-E668505842F7}" srcOrd="2" destOrd="0" presId="urn:microsoft.com/office/officeart/2005/8/layout/orgChart1"/>
    <dgm:cxn modelId="{94F81A6B-6C1A-4405-8696-DB5E11467AC3}" type="presParOf" srcId="{D143C904-8D5C-4D95-8195-3966562CB393}" destId="{A1ED45C0-0648-4652-9EC0-32B610D6C646}" srcOrd="3" destOrd="0" presId="urn:microsoft.com/office/officeart/2005/8/layout/orgChart1"/>
    <dgm:cxn modelId="{BA4AF92D-1333-47D6-8D8F-9AE4E341A98F}" type="presParOf" srcId="{A1ED45C0-0648-4652-9EC0-32B610D6C646}" destId="{EED780B6-2A19-4F42-9556-3E1CDD770D0A}" srcOrd="0" destOrd="0" presId="urn:microsoft.com/office/officeart/2005/8/layout/orgChart1"/>
    <dgm:cxn modelId="{D1891062-CD1B-4DB3-8802-E0A4B520B41A}" type="presParOf" srcId="{EED780B6-2A19-4F42-9556-3E1CDD770D0A}" destId="{0DE9CD38-16E0-45E5-805E-BD0BB1C9BE65}" srcOrd="0" destOrd="0" presId="urn:microsoft.com/office/officeart/2005/8/layout/orgChart1"/>
    <dgm:cxn modelId="{712EEC51-F668-4292-81C7-1849EBBA9D92}" type="presParOf" srcId="{EED780B6-2A19-4F42-9556-3E1CDD770D0A}" destId="{203C0D4B-7CFB-43D0-BB04-0B13662BB1B3}" srcOrd="1" destOrd="0" presId="urn:microsoft.com/office/officeart/2005/8/layout/orgChart1"/>
    <dgm:cxn modelId="{2F16972D-4C64-40D3-B1E5-0B2CBA25BA33}" type="presParOf" srcId="{A1ED45C0-0648-4652-9EC0-32B610D6C646}" destId="{26281D0C-411E-4F04-9D10-1BEDBADB1268}" srcOrd="1" destOrd="0" presId="urn:microsoft.com/office/officeart/2005/8/layout/orgChart1"/>
    <dgm:cxn modelId="{C8E183F2-F266-45C9-8316-725DDA5E17B4}" type="presParOf" srcId="{A1ED45C0-0648-4652-9EC0-32B610D6C646}" destId="{1C04904D-D176-4113-A950-9590AA8C9CF4}" srcOrd="2" destOrd="0" presId="urn:microsoft.com/office/officeart/2005/8/layout/orgChart1"/>
    <dgm:cxn modelId="{CDAC8348-4711-49E6-B2AB-80664C27E725}" type="presParOf" srcId="{D143C904-8D5C-4D95-8195-3966562CB393}" destId="{47F518A3-9799-40D7-A50A-4FC38D808A3C}" srcOrd="4" destOrd="0" presId="urn:microsoft.com/office/officeart/2005/8/layout/orgChart1"/>
    <dgm:cxn modelId="{3A278835-838A-48A4-BB0B-7EE12732152F}" type="presParOf" srcId="{D143C904-8D5C-4D95-8195-3966562CB393}" destId="{91165635-FB96-4908-BEC7-8168E1683EBE}" srcOrd="5" destOrd="0" presId="urn:microsoft.com/office/officeart/2005/8/layout/orgChart1"/>
    <dgm:cxn modelId="{B9399887-58C1-4621-A6DB-C044E93EFB40}" type="presParOf" srcId="{91165635-FB96-4908-BEC7-8168E1683EBE}" destId="{8D396C06-2E40-4E31-AD44-221CE680334B}" srcOrd="0" destOrd="0" presId="urn:microsoft.com/office/officeart/2005/8/layout/orgChart1"/>
    <dgm:cxn modelId="{7CC91899-65D2-4682-8F07-955030CDD863}" type="presParOf" srcId="{8D396C06-2E40-4E31-AD44-221CE680334B}" destId="{14121BFB-2FB7-459E-A98F-0258AF6E3B86}" srcOrd="0" destOrd="0" presId="urn:microsoft.com/office/officeart/2005/8/layout/orgChart1"/>
    <dgm:cxn modelId="{0F2DA932-7409-485B-A406-57813E42586D}" type="presParOf" srcId="{8D396C06-2E40-4E31-AD44-221CE680334B}" destId="{34BECFC8-D481-4363-BC6A-C6CAED1791FE}" srcOrd="1" destOrd="0" presId="urn:microsoft.com/office/officeart/2005/8/layout/orgChart1"/>
    <dgm:cxn modelId="{7E6595EE-26BB-4269-BCCB-59211A29E754}" type="presParOf" srcId="{91165635-FB96-4908-BEC7-8168E1683EBE}" destId="{7D01E751-FE24-4CD7-9446-22CEBD10BF7E}" srcOrd="1" destOrd="0" presId="urn:microsoft.com/office/officeart/2005/8/layout/orgChart1"/>
    <dgm:cxn modelId="{1504FFF3-2522-4178-8070-22087841A254}" type="presParOf" srcId="{7D01E751-FE24-4CD7-9446-22CEBD10BF7E}" destId="{FF1797A6-15CE-4D14-B268-04F6AA5990FA}" srcOrd="0" destOrd="0" presId="urn:microsoft.com/office/officeart/2005/8/layout/orgChart1"/>
    <dgm:cxn modelId="{1FCD42A0-7777-4971-9802-139A9BFACE32}" type="presParOf" srcId="{7D01E751-FE24-4CD7-9446-22CEBD10BF7E}" destId="{31404677-CD4C-49BD-91E8-7D1E5CDBC9D8}" srcOrd="1" destOrd="0" presId="urn:microsoft.com/office/officeart/2005/8/layout/orgChart1"/>
    <dgm:cxn modelId="{3D310ABF-93C0-482E-A610-D865A4C4BE6C}" type="presParOf" srcId="{31404677-CD4C-49BD-91E8-7D1E5CDBC9D8}" destId="{DA23ABE1-2029-45B8-8F85-49CFF31E7817}" srcOrd="0" destOrd="0" presId="urn:microsoft.com/office/officeart/2005/8/layout/orgChart1"/>
    <dgm:cxn modelId="{4A8051E3-27BB-4D6A-86B6-E8725AAB15BF}" type="presParOf" srcId="{DA23ABE1-2029-45B8-8F85-49CFF31E7817}" destId="{6BD1DB5C-3EA8-4030-842A-764D5A3C0473}" srcOrd="0" destOrd="0" presId="urn:microsoft.com/office/officeart/2005/8/layout/orgChart1"/>
    <dgm:cxn modelId="{E1EA254A-5764-4CA7-AA18-4402E1A0E6B8}" type="presParOf" srcId="{DA23ABE1-2029-45B8-8F85-49CFF31E7817}" destId="{92EFB29F-20AE-46E7-871C-2CBEE4035576}" srcOrd="1" destOrd="0" presId="urn:microsoft.com/office/officeart/2005/8/layout/orgChart1"/>
    <dgm:cxn modelId="{F6FA073C-4510-4373-AE66-19E024C058F9}" type="presParOf" srcId="{31404677-CD4C-49BD-91E8-7D1E5CDBC9D8}" destId="{5E2ED7AC-9966-4519-9280-E66DBE10EF20}" srcOrd="1" destOrd="0" presId="urn:microsoft.com/office/officeart/2005/8/layout/orgChart1"/>
    <dgm:cxn modelId="{A5E1245D-81DE-444C-953B-35EDD1F70B5B}" type="presParOf" srcId="{31404677-CD4C-49BD-91E8-7D1E5CDBC9D8}" destId="{8F8B782A-CF44-4A5D-AA7B-3E1ACCEA9138}" srcOrd="2" destOrd="0" presId="urn:microsoft.com/office/officeart/2005/8/layout/orgChart1"/>
    <dgm:cxn modelId="{7B4A6928-1320-4488-9B1A-7AD0550F49FA}" type="presParOf" srcId="{91165635-FB96-4908-BEC7-8168E1683EBE}" destId="{4B655022-6262-419F-B2A3-C6DA10639486}" srcOrd="2" destOrd="0" presId="urn:microsoft.com/office/officeart/2005/8/layout/orgChart1"/>
    <dgm:cxn modelId="{FA2A76DA-BF39-4264-8AC8-B75A6F0A73D6}" type="presParOf" srcId="{FE674632-04FC-45BF-90BB-DA4F2A9DBE8E}" destId="{2F0EF6B0-B5B5-4CFB-954A-87DFD506798C}" srcOrd="2" destOrd="0" presId="urn:microsoft.com/office/officeart/2005/8/layout/orgChar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F1797A6-15CE-4D14-B268-04F6AA5990FA}">
      <dsp:nvSpPr>
        <dsp:cNvPr id="0" name=""/>
        <dsp:cNvSpPr/>
      </dsp:nvSpPr>
      <dsp:spPr>
        <a:xfrm>
          <a:off x="6318157" y="3174865"/>
          <a:ext cx="162563" cy="513067"/>
        </a:xfrm>
        <a:custGeom>
          <a:avLst/>
          <a:gdLst/>
          <a:ahLst/>
          <a:cxnLst/>
          <a:rect l="0" t="0" r="0" b="0"/>
          <a:pathLst>
            <a:path>
              <a:moveTo>
                <a:pt x="0" y="0"/>
              </a:moveTo>
              <a:lnTo>
                <a:pt x="0" y="513067"/>
              </a:lnTo>
              <a:lnTo>
                <a:pt x="162563" y="513067"/>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F518A3-9799-40D7-A50A-4FC38D808A3C}">
      <dsp:nvSpPr>
        <dsp:cNvPr id="0" name=""/>
        <dsp:cNvSpPr/>
      </dsp:nvSpPr>
      <dsp:spPr>
        <a:xfrm>
          <a:off x="5198670" y="892747"/>
          <a:ext cx="2087835" cy="1411508"/>
        </a:xfrm>
        <a:custGeom>
          <a:avLst/>
          <a:gdLst/>
          <a:ahLst/>
          <a:cxnLst/>
          <a:rect l="0" t="0" r="0" b="0"/>
          <a:pathLst>
            <a:path>
              <a:moveTo>
                <a:pt x="0" y="0"/>
              </a:moveTo>
              <a:lnTo>
                <a:pt x="0" y="1276870"/>
              </a:lnTo>
              <a:lnTo>
                <a:pt x="2087835" y="1276870"/>
              </a:lnTo>
              <a:lnTo>
                <a:pt x="2087835" y="1411508"/>
              </a:lnTo>
            </a:path>
          </a:pathLst>
        </a:cu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4E7F0E-AA8F-4654-AEC9-E668505842F7}">
      <dsp:nvSpPr>
        <dsp:cNvPr id="0" name=""/>
        <dsp:cNvSpPr/>
      </dsp:nvSpPr>
      <dsp:spPr>
        <a:xfrm>
          <a:off x="4212464" y="892747"/>
          <a:ext cx="986205" cy="619419"/>
        </a:xfrm>
        <a:custGeom>
          <a:avLst/>
          <a:gdLst/>
          <a:ahLst/>
          <a:cxnLst/>
          <a:rect l="0" t="0" r="0" b="0"/>
          <a:pathLst>
            <a:path>
              <a:moveTo>
                <a:pt x="986205" y="0"/>
              </a:moveTo>
              <a:lnTo>
                <a:pt x="986205" y="484780"/>
              </a:lnTo>
              <a:lnTo>
                <a:pt x="0" y="484780"/>
              </a:lnTo>
              <a:lnTo>
                <a:pt x="0" y="619419"/>
              </a:lnTo>
            </a:path>
          </a:pathLst>
        </a:cu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F151B6-12FB-4018-B2AF-B47823CB2669}">
      <dsp:nvSpPr>
        <dsp:cNvPr id="0" name=""/>
        <dsp:cNvSpPr/>
      </dsp:nvSpPr>
      <dsp:spPr>
        <a:xfrm>
          <a:off x="491164" y="3655831"/>
          <a:ext cx="876981" cy="810595"/>
        </a:xfrm>
        <a:custGeom>
          <a:avLst/>
          <a:gdLst/>
          <a:ahLst/>
          <a:cxnLst/>
          <a:rect l="0" t="0" r="0" b="0"/>
          <a:pathLst>
            <a:path>
              <a:moveTo>
                <a:pt x="0" y="0"/>
              </a:moveTo>
              <a:lnTo>
                <a:pt x="0" y="810595"/>
              </a:lnTo>
              <a:lnTo>
                <a:pt x="876981" y="81059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F02556-5E4B-43A7-9E23-6A0509062B75}">
      <dsp:nvSpPr>
        <dsp:cNvPr id="0" name=""/>
        <dsp:cNvSpPr/>
      </dsp:nvSpPr>
      <dsp:spPr>
        <a:xfrm>
          <a:off x="1205050" y="2144440"/>
          <a:ext cx="91440" cy="447845"/>
        </a:xfrm>
        <a:custGeom>
          <a:avLst/>
          <a:gdLst/>
          <a:ahLst/>
          <a:cxnLst/>
          <a:rect l="0" t="0" r="0" b="0"/>
          <a:pathLst>
            <a:path>
              <a:moveTo>
                <a:pt x="45720" y="0"/>
              </a:moveTo>
              <a:lnTo>
                <a:pt x="45720" y="313206"/>
              </a:lnTo>
              <a:lnTo>
                <a:pt x="98626" y="313206"/>
              </a:lnTo>
              <a:lnTo>
                <a:pt x="98626" y="447845"/>
              </a:lnTo>
            </a:path>
          </a:pathLst>
        </a:custGeom>
        <a:noFill/>
        <a:ln w="285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209BA6-910A-4850-A6FF-6495223EEF07}">
      <dsp:nvSpPr>
        <dsp:cNvPr id="0" name=""/>
        <dsp:cNvSpPr/>
      </dsp:nvSpPr>
      <dsp:spPr>
        <a:xfrm>
          <a:off x="1250770" y="892747"/>
          <a:ext cx="3947899" cy="187371"/>
        </a:xfrm>
        <a:custGeom>
          <a:avLst/>
          <a:gdLst/>
          <a:ahLst/>
          <a:cxnLst/>
          <a:rect l="0" t="0" r="0" b="0"/>
          <a:pathLst>
            <a:path>
              <a:moveTo>
                <a:pt x="3947899" y="0"/>
              </a:moveTo>
              <a:lnTo>
                <a:pt x="3947899" y="52733"/>
              </a:lnTo>
              <a:lnTo>
                <a:pt x="0" y="52733"/>
              </a:lnTo>
              <a:lnTo>
                <a:pt x="0" y="187371"/>
              </a:lnTo>
            </a:path>
          </a:pathLst>
        </a:cu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E72B5-6ACB-4E83-AC59-5AC8AC276F78}">
      <dsp:nvSpPr>
        <dsp:cNvPr id="0" name=""/>
        <dsp:cNvSpPr/>
      </dsp:nvSpPr>
      <dsp:spPr>
        <a:xfrm>
          <a:off x="3693178" y="302308"/>
          <a:ext cx="3010984" cy="590439"/>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rtl="0">
            <a:lnSpc>
              <a:spcPct val="90000"/>
            </a:lnSpc>
            <a:spcBef>
              <a:spcPct val="0"/>
            </a:spcBef>
            <a:spcAft>
              <a:spcPct val="35000"/>
            </a:spcAft>
          </a:pPr>
          <a:r>
            <a:rPr lang="en-US" sz="4000" b="1" kern="1200" smtClean="0">
              <a:solidFill>
                <a:schemeClr val="accent2">
                  <a:lumMod val="60000"/>
                  <a:lumOff val="40000"/>
                </a:schemeClr>
              </a:solidFill>
            </a:rPr>
            <a:t>Rat Brain:</a:t>
          </a:r>
          <a:endParaRPr lang="en-US" sz="4000" kern="1200">
            <a:solidFill>
              <a:schemeClr val="accent2">
                <a:lumMod val="60000"/>
                <a:lumOff val="40000"/>
              </a:schemeClr>
            </a:solidFill>
          </a:endParaRPr>
        </a:p>
      </dsp:txBody>
      <dsp:txXfrm>
        <a:off x="3693178" y="302308"/>
        <a:ext cx="3010984" cy="590439"/>
      </dsp:txXfrm>
    </dsp:sp>
    <dsp:sp modelId="{D129D9E7-0DAA-40E8-9399-3C67445BA36A}">
      <dsp:nvSpPr>
        <dsp:cNvPr id="0" name=""/>
        <dsp:cNvSpPr/>
      </dsp:nvSpPr>
      <dsp:spPr>
        <a:xfrm>
          <a:off x="197284" y="1080119"/>
          <a:ext cx="2106972" cy="1064321"/>
        </a:xfrm>
        <a:prstGeom prst="rect">
          <a:avLst/>
        </a:prstGeom>
        <a:solidFill>
          <a:schemeClr val="accent5">
            <a:lumMod val="50000"/>
            <a:alpha val="6500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Rat brain: ~331.65 million cells</a:t>
          </a:r>
        </a:p>
      </dsp:txBody>
      <dsp:txXfrm>
        <a:off x="197284" y="1080119"/>
        <a:ext cx="2106972" cy="1064321"/>
      </dsp:txXfrm>
    </dsp:sp>
    <dsp:sp modelId="{83E486F7-B865-4E34-8C9C-296DF3A64296}">
      <dsp:nvSpPr>
        <dsp:cNvPr id="0" name=""/>
        <dsp:cNvSpPr/>
      </dsp:nvSpPr>
      <dsp:spPr>
        <a:xfrm>
          <a:off x="288036" y="2592286"/>
          <a:ext cx="2031280" cy="106354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60% Neurons (200,000,000)</a:t>
          </a:r>
        </a:p>
      </dsp:txBody>
      <dsp:txXfrm>
        <a:off x="288036" y="2592286"/>
        <a:ext cx="2031280" cy="1063545"/>
      </dsp:txXfrm>
    </dsp:sp>
    <dsp:sp modelId="{1E710480-EB89-424A-9F1B-6F72AA64A3AA}">
      <dsp:nvSpPr>
        <dsp:cNvPr id="0" name=""/>
        <dsp:cNvSpPr/>
      </dsp:nvSpPr>
      <dsp:spPr>
        <a:xfrm>
          <a:off x="1368146" y="3888435"/>
          <a:ext cx="2622406" cy="1155984"/>
        </a:xfrm>
        <a:prstGeom prst="rect">
          <a:avLst/>
        </a:prstGeom>
        <a:solidFill>
          <a:schemeClr val="accent5">
            <a:lumMod val="5000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17780" rIns="17780" bIns="17780" numCol="1" spcCol="1270" anchor="ctr" anchorCtr="0">
          <a:noAutofit/>
        </a:bodyPr>
        <a:lstStyle/>
        <a:p>
          <a:pPr lvl="0" algn="ctr" defTabSz="1244600">
            <a:lnSpc>
              <a:spcPct val="90000"/>
            </a:lnSpc>
            <a:spcBef>
              <a:spcPct val="0"/>
            </a:spcBef>
            <a:spcAft>
              <a:spcPct val="35000"/>
            </a:spcAft>
          </a:pPr>
          <a:r>
            <a:rPr lang="en-US" sz="2800" b="1" kern="1200" smtClean="0"/>
            <a:t>More Neurons Than Glia!!!!</a:t>
          </a:r>
        </a:p>
      </dsp:txBody>
      <dsp:txXfrm>
        <a:off x="1368146" y="3888435"/>
        <a:ext cx="2622406" cy="1155984"/>
      </dsp:txXfrm>
    </dsp:sp>
    <dsp:sp modelId="{0DE9CD38-16E0-45E5-805E-BD0BB1C9BE65}">
      <dsp:nvSpPr>
        <dsp:cNvPr id="0" name=""/>
        <dsp:cNvSpPr/>
      </dsp:nvSpPr>
      <dsp:spPr>
        <a:xfrm>
          <a:off x="2545849" y="1512167"/>
          <a:ext cx="3333231" cy="2179055"/>
        </a:xfrm>
        <a:prstGeom prst="rect">
          <a:avLst/>
        </a:prstGeom>
        <a:solidFill>
          <a:schemeClr val="tx2">
            <a:lumMod val="50000"/>
            <a:alpha val="7900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US" sz="2800" kern="1200" smtClean="0"/>
            <a:t> No </a:t>
          </a:r>
          <a:r>
            <a:rPr lang="en-US" sz="3200" kern="1200" smtClean="0"/>
            <a:t>correlation </a:t>
          </a:r>
          <a:r>
            <a:rPr lang="en-US" sz="2800" kern="1200" smtClean="0"/>
            <a:t>between Brain Weight &amp; Cell #! </a:t>
          </a:r>
        </a:p>
        <a:p>
          <a:pPr lvl="0" algn="ctr" defTabSz="1244600" rtl="0">
            <a:lnSpc>
              <a:spcPct val="90000"/>
            </a:lnSpc>
            <a:spcBef>
              <a:spcPct val="0"/>
            </a:spcBef>
            <a:spcAft>
              <a:spcPct val="35000"/>
            </a:spcAft>
          </a:pPr>
          <a:r>
            <a:rPr lang="en-US" sz="2800" kern="1200" smtClean="0"/>
            <a:t>(±17% ~ ±3% )</a:t>
          </a:r>
          <a:endParaRPr lang="en-US" sz="2800" b="1" kern="1200" smtClean="0"/>
        </a:p>
      </dsp:txBody>
      <dsp:txXfrm>
        <a:off x="2545849" y="1512167"/>
        <a:ext cx="3333231" cy="2179055"/>
      </dsp:txXfrm>
    </dsp:sp>
    <dsp:sp modelId="{14121BFB-2FB7-459E-A98F-0258AF6E3B86}">
      <dsp:nvSpPr>
        <dsp:cNvPr id="0" name=""/>
        <dsp:cNvSpPr/>
      </dsp:nvSpPr>
      <dsp:spPr>
        <a:xfrm>
          <a:off x="6076070" y="2304256"/>
          <a:ext cx="2420871" cy="870609"/>
        </a:xfrm>
        <a:prstGeom prst="rect">
          <a:avLst/>
        </a:prstGeom>
        <a:solidFill>
          <a:schemeClr val="accent5">
            <a:lumMod val="75000"/>
            <a:alpha val="8300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smtClean="0"/>
            <a:t>Cerebellum</a:t>
          </a:r>
          <a:r>
            <a:rPr lang="en-US" sz="2000" kern="1200" smtClean="0"/>
            <a:t>: </a:t>
          </a:r>
          <a:r>
            <a:rPr lang="en-US" sz="2000" u="sng" kern="1200" smtClean="0"/>
            <a:t>70%</a:t>
          </a:r>
          <a:r>
            <a:rPr lang="en-US" sz="2000" kern="1200" smtClean="0"/>
            <a:t> of Neurons. (140,000,000)</a:t>
          </a:r>
        </a:p>
      </dsp:txBody>
      <dsp:txXfrm>
        <a:off x="6076070" y="2304256"/>
        <a:ext cx="2420871" cy="870609"/>
      </dsp:txXfrm>
    </dsp:sp>
    <dsp:sp modelId="{6BD1DB5C-3EA8-4030-842A-764D5A3C0473}">
      <dsp:nvSpPr>
        <dsp:cNvPr id="0" name=""/>
        <dsp:cNvSpPr/>
      </dsp:nvSpPr>
      <dsp:spPr>
        <a:xfrm>
          <a:off x="6480721" y="3384375"/>
          <a:ext cx="1908079" cy="607115"/>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X5 as the Cortex!</a:t>
          </a:r>
        </a:p>
      </dsp:txBody>
      <dsp:txXfrm>
        <a:off x="6480721" y="3384375"/>
        <a:ext cx="1908079" cy="60711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98901" y="2"/>
            <a:ext cx="2982913" cy="500062"/>
          </a:xfrm>
          <a:prstGeom prst="rect">
            <a:avLst/>
          </a:prstGeom>
        </p:spPr>
        <p:txBody>
          <a:bodyPr vert="horz" lIns="91440" tIns="45720" rIns="91440" bIns="45720" rtlCol="1"/>
          <a:lstStyle>
            <a:lvl1pPr algn="r">
              <a:defRPr sz="1200"/>
            </a:lvl1pPr>
          </a:lstStyle>
          <a:p>
            <a:endParaRPr lang="ar-AE"/>
          </a:p>
        </p:txBody>
      </p:sp>
      <p:sp>
        <p:nvSpPr>
          <p:cNvPr id="3" name="מציין מיקום של תאריך 2"/>
          <p:cNvSpPr>
            <a:spLocks noGrp="1"/>
          </p:cNvSpPr>
          <p:nvPr>
            <p:ph type="dt" sz="quarter" idx="1"/>
          </p:nvPr>
        </p:nvSpPr>
        <p:spPr>
          <a:xfrm>
            <a:off x="1588" y="2"/>
            <a:ext cx="2982912" cy="500062"/>
          </a:xfrm>
          <a:prstGeom prst="rect">
            <a:avLst/>
          </a:prstGeom>
        </p:spPr>
        <p:txBody>
          <a:bodyPr vert="horz" lIns="91440" tIns="45720" rIns="91440" bIns="45720" rtlCol="1"/>
          <a:lstStyle>
            <a:lvl1pPr algn="l">
              <a:defRPr sz="1200"/>
            </a:lvl1pPr>
          </a:lstStyle>
          <a:p>
            <a:fld id="{31910F73-B13E-4F4E-AD65-4B85AB52D900}" type="datetimeFigureOut">
              <a:rPr lang="ar-AE" smtClean="0"/>
              <a:t>13/07/1433</a:t>
            </a:fld>
            <a:endParaRPr lang="ar-AE"/>
          </a:p>
        </p:txBody>
      </p:sp>
      <p:sp>
        <p:nvSpPr>
          <p:cNvPr id="4" name="מציין מיקום של כותרת תחתונה 3"/>
          <p:cNvSpPr>
            <a:spLocks noGrp="1"/>
          </p:cNvSpPr>
          <p:nvPr>
            <p:ph type="ftr" sz="quarter" idx="2"/>
          </p:nvPr>
        </p:nvSpPr>
        <p:spPr>
          <a:xfrm>
            <a:off x="3898901" y="9501189"/>
            <a:ext cx="2982913" cy="500062"/>
          </a:xfrm>
          <a:prstGeom prst="rect">
            <a:avLst/>
          </a:prstGeom>
        </p:spPr>
        <p:txBody>
          <a:bodyPr vert="horz" lIns="91440" tIns="45720" rIns="91440" bIns="45720" rtlCol="1" anchor="b"/>
          <a:lstStyle>
            <a:lvl1pPr algn="r">
              <a:defRPr sz="1200"/>
            </a:lvl1pPr>
          </a:lstStyle>
          <a:p>
            <a:endParaRPr lang="ar-AE"/>
          </a:p>
        </p:txBody>
      </p:sp>
      <p:sp>
        <p:nvSpPr>
          <p:cNvPr id="5" name="מציין מיקום של מספר שקופית 4"/>
          <p:cNvSpPr>
            <a:spLocks noGrp="1"/>
          </p:cNvSpPr>
          <p:nvPr>
            <p:ph type="sldNum" sz="quarter" idx="3"/>
          </p:nvPr>
        </p:nvSpPr>
        <p:spPr>
          <a:xfrm>
            <a:off x="1588" y="9501189"/>
            <a:ext cx="2982912" cy="500062"/>
          </a:xfrm>
          <a:prstGeom prst="rect">
            <a:avLst/>
          </a:prstGeom>
        </p:spPr>
        <p:txBody>
          <a:bodyPr vert="horz" lIns="91440" tIns="45720" rIns="91440" bIns="45720" rtlCol="1" anchor="b"/>
          <a:lstStyle>
            <a:lvl1pPr algn="l">
              <a:defRPr sz="1200"/>
            </a:lvl1pPr>
          </a:lstStyle>
          <a:p>
            <a:fld id="{F24FD64E-6DDC-42EE-A861-2E0AB7345442}" type="slidenum">
              <a:rPr lang="ar-AE" smtClean="0"/>
              <a:t>‹#›</a:t>
            </a:fld>
            <a:endParaRPr lang="ar-A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82119" cy="500142"/>
          </a:xfrm>
          <a:prstGeom prst="rect">
            <a:avLst/>
          </a:prstGeom>
        </p:spPr>
        <p:txBody>
          <a:bodyPr vert="horz" lIns="96478" tIns="48239" rIns="96478" bIns="48239" rtlCol="0"/>
          <a:lstStyle>
            <a:lvl1pPr algn="l">
              <a:defRPr sz="1300"/>
            </a:lvl1pPr>
          </a:lstStyle>
          <a:p>
            <a:endParaRPr lang="en-US"/>
          </a:p>
        </p:txBody>
      </p:sp>
      <p:sp>
        <p:nvSpPr>
          <p:cNvPr id="3" name="Date Placeholder 2"/>
          <p:cNvSpPr>
            <a:spLocks noGrp="1"/>
          </p:cNvSpPr>
          <p:nvPr>
            <p:ph type="dt" idx="1"/>
          </p:nvPr>
        </p:nvSpPr>
        <p:spPr>
          <a:xfrm>
            <a:off x="3898103" y="1"/>
            <a:ext cx="2982119" cy="500142"/>
          </a:xfrm>
          <a:prstGeom prst="rect">
            <a:avLst/>
          </a:prstGeom>
        </p:spPr>
        <p:txBody>
          <a:bodyPr vert="horz" lIns="96478" tIns="48239" rIns="96478" bIns="48239" rtlCol="0"/>
          <a:lstStyle>
            <a:lvl1pPr algn="r">
              <a:defRPr sz="1300"/>
            </a:lvl1pPr>
          </a:lstStyle>
          <a:p>
            <a:fld id="{524D14F1-5C70-49BD-80AA-F32D93E80176}" type="datetimeFigureOut">
              <a:rPr lang="en-US" smtClean="0"/>
              <a:pPr/>
              <a:t>6/2/2012</a:t>
            </a:fld>
            <a:endParaRPr lang="en-US"/>
          </a:p>
        </p:txBody>
      </p:sp>
      <p:sp>
        <p:nvSpPr>
          <p:cNvPr id="4" name="Slide Image Placeholder 3"/>
          <p:cNvSpPr>
            <a:spLocks noGrp="1" noRot="1" noChangeAspect="1"/>
          </p:cNvSpPr>
          <p:nvPr>
            <p:ph type="sldImg" idx="2"/>
          </p:nvPr>
        </p:nvSpPr>
        <p:spPr>
          <a:xfrm>
            <a:off x="942975" y="749300"/>
            <a:ext cx="4997450" cy="3749675"/>
          </a:xfrm>
          <a:prstGeom prst="rect">
            <a:avLst/>
          </a:prstGeom>
          <a:noFill/>
          <a:ln w="12700">
            <a:solidFill>
              <a:prstClr val="black"/>
            </a:solidFill>
          </a:ln>
        </p:spPr>
        <p:txBody>
          <a:bodyPr vert="horz" lIns="96478" tIns="48239" rIns="96478" bIns="48239" rtlCol="0" anchor="ctr"/>
          <a:lstStyle/>
          <a:p>
            <a:endParaRPr lang="en-US"/>
          </a:p>
        </p:txBody>
      </p:sp>
      <p:sp>
        <p:nvSpPr>
          <p:cNvPr id="5" name="Notes Placeholder 4"/>
          <p:cNvSpPr>
            <a:spLocks noGrp="1"/>
          </p:cNvSpPr>
          <p:nvPr>
            <p:ph type="body" sz="quarter" idx="3"/>
          </p:nvPr>
        </p:nvSpPr>
        <p:spPr>
          <a:xfrm>
            <a:off x="688182" y="4751348"/>
            <a:ext cx="5505450" cy="4501277"/>
          </a:xfrm>
          <a:prstGeom prst="rect">
            <a:avLst/>
          </a:prstGeom>
        </p:spPr>
        <p:txBody>
          <a:bodyPr vert="horz" lIns="96478" tIns="48239" rIns="96478" bIns="4823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500961"/>
            <a:ext cx="2982119" cy="500142"/>
          </a:xfrm>
          <a:prstGeom prst="rect">
            <a:avLst/>
          </a:prstGeom>
        </p:spPr>
        <p:txBody>
          <a:bodyPr vert="horz" lIns="96478" tIns="48239" rIns="96478" bIns="48239" rtlCol="0" anchor="b"/>
          <a:lstStyle>
            <a:lvl1pPr algn="l">
              <a:defRPr sz="1300"/>
            </a:lvl1pPr>
          </a:lstStyle>
          <a:p>
            <a:endParaRPr lang="en-US"/>
          </a:p>
        </p:txBody>
      </p:sp>
      <p:sp>
        <p:nvSpPr>
          <p:cNvPr id="7" name="Slide Number Placeholder 6"/>
          <p:cNvSpPr>
            <a:spLocks noGrp="1"/>
          </p:cNvSpPr>
          <p:nvPr>
            <p:ph type="sldNum" sz="quarter" idx="5"/>
          </p:nvPr>
        </p:nvSpPr>
        <p:spPr>
          <a:xfrm>
            <a:off x="3898103" y="9500961"/>
            <a:ext cx="2982119" cy="500142"/>
          </a:xfrm>
          <a:prstGeom prst="rect">
            <a:avLst/>
          </a:prstGeom>
        </p:spPr>
        <p:txBody>
          <a:bodyPr vert="horz" lIns="96478" tIns="48239" rIns="96478" bIns="48239" rtlCol="0" anchor="b"/>
          <a:lstStyle>
            <a:lvl1pPr algn="r">
              <a:defRPr sz="1300"/>
            </a:lvl1pPr>
          </a:lstStyle>
          <a:p>
            <a:fld id="{A411BF46-B4C3-493E-AF38-41FB0749E681}" type="slidenum">
              <a:rPr lang="en-US" smtClean="0"/>
              <a:pPr/>
              <a:t>‹#›</a:t>
            </a:fld>
            <a:endParaRPr lang="en-US"/>
          </a:p>
        </p:txBody>
      </p:sp>
    </p:spTree>
    <p:extLst>
      <p:ext uri="{BB962C8B-B14F-4D97-AF65-F5344CB8AC3E}">
        <p14:creationId xmlns="" xmlns:p14="http://schemas.microsoft.com/office/powerpoint/2010/main" val="4292380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Purkinje_cell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en.wikipedia.org/wiki/Photoreceptor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biology-online.org/dictionary/Cells"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www.biology-online.org/dictionary/Cytoplasm" TargetMode="External"/><Relationship Id="rId4" Type="http://schemas.openxmlformats.org/officeDocument/2006/relationships/hyperlink" Target="http://www.biology-online.org/dictionary/Organell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mtClean="0"/>
              <a:t>לשאול</a:t>
            </a:r>
            <a:r>
              <a:rPr lang="he-IL" baseline="0" smtClean="0"/>
              <a:t> פיזית! "תרימו יד..."</a:t>
            </a:r>
          </a:p>
          <a:p>
            <a:endParaRPr lang="he-IL" baseline="0" smtClean="0"/>
          </a:p>
          <a:p>
            <a:r>
              <a:rPr lang="en-US" baseline="0" smtClean="0"/>
              <a:t>100 billion? 30 billion? 86 billion? 115 billion?</a:t>
            </a:r>
          </a:p>
          <a:p>
            <a:r>
              <a:rPr lang="en-US" baseline="0" smtClean="0"/>
              <a:t>10:1 Glia? </a:t>
            </a:r>
            <a:r>
              <a:rPr lang="he-IL" baseline="0" smtClean="0"/>
              <a:t>לשאול את עדין ומשרל את זה ספציפית!!!! </a:t>
            </a:r>
            <a:endParaRPr lang="en-US" baseline="0" smtClean="0"/>
          </a:p>
          <a:p>
            <a:pPr algn="r" rtl="1"/>
            <a:r>
              <a:rPr lang="he-IL" baseline="0" smtClean="0"/>
              <a:t>עד המחקרים של </a:t>
            </a:r>
            <a:r>
              <a:rPr lang="en-US" baseline="0" smtClean="0"/>
              <a:t>H&amp;H </a:t>
            </a:r>
            <a:r>
              <a:rPr lang="he-IL" baseline="0" smtClean="0"/>
              <a:t>לא היו ספירות מדויקות של כמות התאים או כמות כל סוג של התאים במוח!</a:t>
            </a:r>
            <a:endParaRPr lang="en-US"/>
          </a:p>
        </p:txBody>
      </p:sp>
      <p:sp>
        <p:nvSpPr>
          <p:cNvPr id="4" name="Slide Number Placeholder 3"/>
          <p:cNvSpPr>
            <a:spLocks noGrp="1"/>
          </p:cNvSpPr>
          <p:nvPr>
            <p:ph type="sldNum" sz="quarter" idx="10"/>
          </p:nvPr>
        </p:nvSpPr>
        <p:spPr/>
        <p:txBody>
          <a:bodyPr/>
          <a:lstStyle/>
          <a:p>
            <a:fld id="{A411BF46-B4C3-493E-AF38-41FB0749E681}" type="slidenum">
              <a:rPr lang="en-US" smtClean="0"/>
              <a:pPr/>
              <a:t>6</a:t>
            </a:fld>
            <a:endParaRPr lang="en-US"/>
          </a:p>
        </p:txBody>
      </p:sp>
    </p:spTree>
    <p:extLst>
      <p:ext uri="{BB962C8B-B14F-4D97-AF65-F5344CB8AC3E}">
        <p14:creationId xmlns="" xmlns:p14="http://schemas.microsoft.com/office/powerpoint/2010/main" val="429002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4 Rat Brains counted. 2-3 months old.</a:t>
            </a:r>
            <a:endParaRPr lang="en-US"/>
          </a:p>
        </p:txBody>
      </p:sp>
      <p:sp>
        <p:nvSpPr>
          <p:cNvPr id="4" name="Slide Number Placeholder 3"/>
          <p:cNvSpPr>
            <a:spLocks noGrp="1"/>
          </p:cNvSpPr>
          <p:nvPr>
            <p:ph type="sldNum" sz="quarter" idx="10"/>
          </p:nvPr>
        </p:nvSpPr>
        <p:spPr/>
        <p:txBody>
          <a:bodyPr/>
          <a:lstStyle/>
          <a:p>
            <a:fld id="{A411BF46-B4C3-493E-AF38-41FB0749E681}" type="slidenum">
              <a:rPr lang="en-US" smtClean="0"/>
              <a:pPr/>
              <a:t>15</a:t>
            </a:fld>
            <a:endParaRPr lang="en-US"/>
          </a:p>
        </p:txBody>
      </p:sp>
    </p:spTree>
    <p:extLst>
      <p:ext uri="{BB962C8B-B14F-4D97-AF65-F5344CB8AC3E}">
        <p14:creationId xmlns="" xmlns:p14="http://schemas.microsoft.com/office/powerpoint/2010/main" val="3118790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4783">
              <a:defRPr/>
            </a:pPr>
            <a:r>
              <a:rPr lang="en-US" sz="1300" dirty="0" smtClean="0"/>
              <a:t>4 Healthy male adult brains. ~50 (x3) + 71 (had more neurons) years old.</a:t>
            </a:r>
            <a:endParaRPr lang="en-US" sz="1900" b="1" dirty="0" smtClean="0">
              <a:solidFill>
                <a:srgbClr val="FF0000"/>
              </a:solidFill>
            </a:endParaRPr>
          </a:p>
          <a:p>
            <a:pPr defTabSz="964783">
              <a:defRPr/>
            </a:pPr>
            <a:r>
              <a:rPr lang="en-US" sz="1300" b="1" dirty="0" smtClean="0"/>
              <a:t> Whole brain numbers. Cortex. Neuron count. Cerebellum.</a:t>
            </a:r>
            <a:endParaRPr lang="en-US" dirty="0"/>
          </a:p>
        </p:txBody>
      </p:sp>
      <p:sp>
        <p:nvSpPr>
          <p:cNvPr id="4" name="Slide Number Placeholder 3"/>
          <p:cNvSpPr>
            <a:spLocks noGrp="1"/>
          </p:cNvSpPr>
          <p:nvPr>
            <p:ph type="sldNum" sz="quarter" idx="10"/>
          </p:nvPr>
        </p:nvSpPr>
        <p:spPr/>
        <p:txBody>
          <a:bodyPr/>
          <a:lstStyle/>
          <a:p>
            <a:fld id="{A411BF46-B4C3-493E-AF38-41FB0749E681}" type="slidenum">
              <a:rPr lang="en-US" smtClean="0">
                <a:solidFill>
                  <a:prstClr val="black"/>
                </a:solidFill>
              </a:rPr>
              <a:pPr/>
              <a:t>16</a:t>
            </a:fld>
            <a:endParaRPr lang="en-US">
              <a:solidFill>
                <a:prstClr val="black"/>
              </a:solidFill>
            </a:endParaRPr>
          </a:p>
        </p:txBody>
      </p:sp>
    </p:spTree>
    <p:extLst>
      <p:ext uri="{BB962C8B-B14F-4D97-AF65-F5344CB8AC3E}">
        <p14:creationId xmlns="" xmlns:p14="http://schemas.microsoft.com/office/powerpoint/2010/main" val="2927474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מדובר על היחס בין : </a:t>
            </a:r>
            <a:r>
              <a:rPr lang="en-US" sz="1300" b="1" dirty="0" smtClean="0"/>
              <a:t>ratio of the total cortical surface (if it was flat and unfolded) to total exposed cortical surface.</a:t>
            </a:r>
            <a:endParaRPr lang="he-IL" dirty="0" smtClean="0"/>
          </a:p>
          <a:p>
            <a:pPr algn="r" rtl="1"/>
            <a:r>
              <a:rPr lang="he-IL" dirty="0" smtClean="0"/>
              <a:t>מוח גדול יותר נהיה מקופל יותר.</a:t>
            </a:r>
            <a:endParaRPr lang="en-US" dirty="0"/>
          </a:p>
        </p:txBody>
      </p:sp>
      <p:sp>
        <p:nvSpPr>
          <p:cNvPr id="4" name="Slide Number Placeholder 3"/>
          <p:cNvSpPr>
            <a:spLocks noGrp="1"/>
          </p:cNvSpPr>
          <p:nvPr>
            <p:ph type="sldNum" sz="quarter" idx="10"/>
          </p:nvPr>
        </p:nvSpPr>
        <p:spPr/>
        <p:txBody>
          <a:bodyPr/>
          <a:lstStyle/>
          <a:p>
            <a:fld id="{A411BF46-B4C3-493E-AF38-41FB0749E681}" type="slidenum">
              <a:rPr lang="en-US" smtClean="0"/>
              <a:pPr/>
              <a:t>20</a:t>
            </a:fld>
            <a:endParaRPr lang="en-US"/>
          </a:p>
        </p:txBody>
      </p:sp>
    </p:spTree>
    <p:extLst>
      <p:ext uri="{BB962C8B-B14F-4D97-AF65-F5344CB8AC3E}">
        <p14:creationId xmlns="" xmlns:p14="http://schemas.microsoft.com/office/powerpoint/2010/main" val="101714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 Smaller than elephant, whale, dolphin..</a:t>
            </a:r>
            <a:endParaRPr lang="en-US"/>
          </a:p>
        </p:txBody>
      </p:sp>
      <p:sp>
        <p:nvSpPr>
          <p:cNvPr id="4" name="Slide Number Placeholder 3"/>
          <p:cNvSpPr>
            <a:spLocks noGrp="1"/>
          </p:cNvSpPr>
          <p:nvPr>
            <p:ph type="sldNum" sz="quarter" idx="10"/>
          </p:nvPr>
        </p:nvSpPr>
        <p:spPr/>
        <p:txBody>
          <a:bodyPr/>
          <a:lstStyle/>
          <a:p>
            <a:fld id="{A411BF46-B4C3-493E-AF38-41FB0749E681}" type="slidenum">
              <a:rPr lang="en-US" smtClean="0"/>
              <a:pPr/>
              <a:t>21</a:t>
            </a:fld>
            <a:endParaRPr lang="en-US"/>
          </a:p>
        </p:txBody>
      </p:sp>
    </p:spTree>
    <p:extLst>
      <p:ext uri="{BB962C8B-B14F-4D97-AF65-F5344CB8AC3E}">
        <p14:creationId xmlns="" xmlns:p14="http://schemas.microsoft.com/office/powerpoint/2010/main" val="2206716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“Ok, what about more sophisticated/normalized comparisons? Such as </a:t>
            </a:r>
            <a:r>
              <a:rPr lang="en-US" err="1" smtClean="0"/>
              <a:t>Encephalization</a:t>
            </a:r>
            <a:r>
              <a:rPr lang="en-US" smtClean="0"/>
              <a:t>..”</a:t>
            </a:r>
            <a:endParaRPr lang="en-US"/>
          </a:p>
        </p:txBody>
      </p:sp>
      <p:sp>
        <p:nvSpPr>
          <p:cNvPr id="4" name="Slide Number Placeholder 3"/>
          <p:cNvSpPr>
            <a:spLocks noGrp="1"/>
          </p:cNvSpPr>
          <p:nvPr>
            <p:ph type="sldNum" sz="quarter" idx="10"/>
          </p:nvPr>
        </p:nvSpPr>
        <p:spPr/>
        <p:txBody>
          <a:bodyPr/>
          <a:lstStyle/>
          <a:p>
            <a:fld id="{A411BF46-B4C3-493E-AF38-41FB0749E681}" type="slidenum">
              <a:rPr lang="en-US" smtClean="0"/>
              <a:pPr/>
              <a:t>22</a:t>
            </a:fld>
            <a:endParaRPr lang="en-US"/>
          </a:p>
        </p:txBody>
      </p:sp>
    </p:spTree>
    <p:extLst>
      <p:ext uri="{BB962C8B-B14F-4D97-AF65-F5344CB8AC3E}">
        <p14:creationId xmlns="" xmlns:p14="http://schemas.microsoft.com/office/powerpoint/2010/main" val="3507249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1300" b="1" dirty="0" smtClean="0"/>
              <a:t>שיטה </a:t>
            </a:r>
            <a:r>
              <a:rPr lang="en-US" sz="1300" b="1" dirty="0" smtClean="0"/>
              <a:t> </a:t>
            </a:r>
            <a:r>
              <a:rPr lang="en-US" sz="1300" b="1" dirty="0" err="1" smtClean="0"/>
              <a:t>allometry</a:t>
            </a:r>
            <a:r>
              <a:rPr lang="en-US" sz="1300" b="1" dirty="0" smtClean="0"/>
              <a:t>  = the science of relating quantitatively the size of one part of the body to another</a:t>
            </a:r>
            <a:endParaRPr lang="en-US" sz="1300" dirty="0" smtClean="0"/>
          </a:p>
          <a:p>
            <a:r>
              <a:rPr lang="en-US" sz="1300" dirty="0" smtClean="0"/>
              <a:t>"</a:t>
            </a:r>
            <a:r>
              <a:rPr lang="en-US" sz="1300" dirty="0" err="1" smtClean="0"/>
              <a:t>encephalization</a:t>
            </a:r>
            <a:r>
              <a:rPr lang="en-US" sz="1300" dirty="0" smtClean="0"/>
              <a:t> quotient" ( "EQ"), measures ratio of an animal's brain and body size </a:t>
            </a:r>
            <a:r>
              <a:rPr lang="en-US" sz="1300" b="1" dirty="0" smtClean="0"/>
              <a:t>relative to other, similarly sized animals</a:t>
            </a:r>
            <a:endParaRPr lang="en-US" sz="1300" b="1" dirty="0"/>
          </a:p>
        </p:txBody>
      </p:sp>
      <p:sp>
        <p:nvSpPr>
          <p:cNvPr id="4" name="Slide Number Placeholder 3"/>
          <p:cNvSpPr>
            <a:spLocks noGrp="1"/>
          </p:cNvSpPr>
          <p:nvPr>
            <p:ph type="sldNum" sz="quarter" idx="10"/>
          </p:nvPr>
        </p:nvSpPr>
        <p:spPr/>
        <p:txBody>
          <a:bodyPr/>
          <a:lstStyle/>
          <a:p>
            <a:fld id="{A411BF46-B4C3-493E-AF38-41FB0749E681}" type="slidenum">
              <a:rPr lang="en-US" smtClean="0"/>
              <a:pPr/>
              <a:t>23</a:t>
            </a:fld>
            <a:endParaRPr lang="en-US"/>
          </a:p>
        </p:txBody>
      </p:sp>
    </p:spTree>
    <p:extLst>
      <p:ext uri="{BB962C8B-B14F-4D97-AF65-F5344CB8AC3E}">
        <p14:creationId xmlns="" xmlns:p14="http://schemas.microsoft.com/office/powerpoint/2010/main" val="104035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a:t>
            </a:r>
            <a:r>
              <a:rPr lang="en-US" baseline="0" smtClean="0"/>
              <a:t> to Both!</a:t>
            </a:r>
          </a:p>
          <a:p>
            <a:r>
              <a:rPr lang="en-US" baseline="0" smtClean="0"/>
              <a:t>Capuchin is much smarter than Capybara (rodent) – Different Cellular scaling rules!</a:t>
            </a:r>
          </a:p>
          <a:p>
            <a:r>
              <a:rPr lang="en-US" baseline="0" smtClean="0"/>
              <a:t>Gorilla is much smarter than Capybara – larger.</a:t>
            </a:r>
            <a:endParaRPr lang="en-US"/>
          </a:p>
        </p:txBody>
      </p:sp>
      <p:sp>
        <p:nvSpPr>
          <p:cNvPr id="4" name="Slide Number Placeholder 3"/>
          <p:cNvSpPr>
            <a:spLocks noGrp="1"/>
          </p:cNvSpPr>
          <p:nvPr>
            <p:ph type="sldNum" sz="quarter" idx="10"/>
          </p:nvPr>
        </p:nvSpPr>
        <p:spPr/>
        <p:txBody>
          <a:bodyPr/>
          <a:lstStyle/>
          <a:p>
            <a:fld id="{A411BF46-B4C3-493E-AF38-41FB0749E681}" type="slidenum">
              <a:rPr lang="en-US" smtClean="0"/>
              <a:pPr/>
              <a:t>26</a:t>
            </a:fld>
            <a:endParaRPr lang="en-US"/>
          </a:p>
        </p:txBody>
      </p:sp>
    </p:spTree>
    <p:extLst>
      <p:ext uri="{BB962C8B-B14F-4D97-AF65-F5344CB8AC3E}">
        <p14:creationId xmlns="" xmlns:p14="http://schemas.microsoft.com/office/powerpoint/2010/main" val="596740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“The ONLY Brain That Studies Brains!”</a:t>
            </a:r>
            <a:endParaRPr lang="en-US" b="1"/>
          </a:p>
        </p:txBody>
      </p:sp>
      <p:sp>
        <p:nvSpPr>
          <p:cNvPr id="4" name="Slide Number Placeholder 3"/>
          <p:cNvSpPr>
            <a:spLocks noGrp="1"/>
          </p:cNvSpPr>
          <p:nvPr>
            <p:ph type="sldNum" sz="quarter" idx="10"/>
          </p:nvPr>
        </p:nvSpPr>
        <p:spPr/>
        <p:txBody>
          <a:bodyPr/>
          <a:lstStyle/>
          <a:p>
            <a:fld id="{A411BF46-B4C3-493E-AF38-41FB0749E681}" type="slidenum">
              <a:rPr lang="en-US" smtClean="0"/>
              <a:pPr/>
              <a:t>27</a:t>
            </a:fld>
            <a:endParaRPr lang="en-US"/>
          </a:p>
        </p:txBody>
      </p:sp>
    </p:spTree>
    <p:extLst>
      <p:ext uri="{BB962C8B-B14F-4D97-AF65-F5344CB8AC3E}">
        <p14:creationId xmlns="" xmlns:p14="http://schemas.microsoft.com/office/powerpoint/2010/main" val="1372703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u="sng" smtClean="0"/>
              <a:t>אוכלי חרקים</a:t>
            </a:r>
            <a:r>
              <a:rPr lang="en-US" u="sng" smtClean="0"/>
              <a:t>Insectivores</a:t>
            </a:r>
            <a:r>
              <a:rPr lang="en-US" smtClean="0"/>
              <a:t>: </a:t>
            </a:r>
            <a:r>
              <a:rPr lang="en-US" i="1" u="sng" smtClean="0"/>
              <a:t>Hypermetric</a:t>
            </a:r>
            <a:r>
              <a:rPr lang="en-US" smtClean="0"/>
              <a:t> for Cortex, Linear for Cerebellum.</a:t>
            </a:r>
          </a:p>
          <a:p>
            <a:endParaRPr lang="en-US" smtClean="0"/>
          </a:p>
        </p:txBody>
      </p:sp>
      <p:sp>
        <p:nvSpPr>
          <p:cNvPr id="4" name="Slide Number Placeholder 3"/>
          <p:cNvSpPr>
            <a:spLocks noGrp="1"/>
          </p:cNvSpPr>
          <p:nvPr>
            <p:ph type="sldNum" sz="quarter" idx="10"/>
          </p:nvPr>
        </p:nvSpPr>
        <p:spPr/>
        <p:txBody>
          <a:bodyPr/>
          <a:lstStyle/>
          <a:p>
            <a:fld id="{A411BF46-B4C3-493E-AF38-41FB0749E681}" type="slidenum">
              <a:rPr lang="en-US" smtClean="0"/>
              <a:pPr/>
              <a:t>28</a:t>
            </a:fld>
            <a:endParaRPr lang="en-US"/>
          </a:p>
        </p:txBody>
      </p:sp>
    </p:spTree>
    <p:extLst>
      <p:ext uri="{BB962C8B-B14F-4D97-AF65-F5344CB8AC3E}">
        <p14:creationId xmlns="" xmlns:p14="http://schemas.microsoft.com/office/powerpoint/2010/main" val="136263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e-IL" smtClean="0"/>
              <a:t>האם</a:t>
            </a:r>
            <a:r>
              <a:rPr lang="he-IL" baseline="0" smtClean="0"/>
              <a:t> המוח "ייחודי" או מיוחד?</a:t>
            </a:r>
            <a:endParaRPr lang="he-IL"/>
          </a:p>
        </p:txBody>
      </p:sp>
      <p:sp>
        <p:nvSpPr>
          <p:cNvPr id="4" name="Slide Number Placeholder 3"/>
          <p:cNvSpPr>
            <a:spLocks noGrp="1"/>
          </p:cNvSpPr>
          <p:nvPr>
            <p:ph type="sldNum" sz="quarter" idx="10"/>
          </p:nvPr>
        </p:nvSpPr>
        <p:spPr/>
        <p:txBody>
          <a:bodyPr/>
          <a:lstStyle/>
          <a:p>
            <a:fld id="{A411BF46-B4C3-493E-AF38-41FB0749E681}"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900" dirty="0" smtClean="0"/>
              <a:t>לא ידעו לפניכן כמה תאים\נוירונים! לא ידעו כמה גליה!</a:t>
            </a:r>
            <a:endParaRPr lang="en-US" sz="1900" dirty="0"/>
          </a:p>
        </p:txBody>
      </p:sp>
      <p:sp>
        <p:nvSpPr>
          <p:cNvPr id="4" name="Slide Number Placeholder 3"/>
          <p:cNvSpPr>
            <a:spLocks noGrp="1"/>
          </p:cNvSpPr>
          <p:nvPr>
            <p:ph type="sldNum" sz="quarter" idx="10"/>
          </p:nvPr>
        </p:nvSpPr>
        <p:spPr/>
        <p:txBody>
          <a:bodyPr/>
          <a:lstStyle/>
          <a:p>
            <a:fld id="{A411BF46-B4C3-493E-AF38-41FB0749E681}" type="slidenum">
              <a:rPr lang="en-US" smtClean="0"/>
              <a:pPr/>
              <a:t>8</a:t>
            </a:fld>
            <a:endParaRPr lang="en-US"/>
          </a:p>
        </p:txBody>
      </p:sp>
    </p:spTree>
    <p:extLst>
      <p:ext uri="{BB962C8B-B14F-4D97-AF65-F5344CB8AC3E}">
        <p14:creationId xmlns="" xmlns:p14="http://schemas.microsoft.com/office/powerpoint/2010/main" val="416953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300" dirty="0" smtClean="0"/>
              <a:t>uses sections and estimates the total number of cells from the number of cells sampled from spaces covering the entire region of interest in 3d .</a:t>
            </a:r>
          </a:p>
          <a:p>
            <a:pPr algn="l" rtl="0"/>
            <a:r>
              <a:rPr lang="en-US" sz="1300" dirty="0" smtClean="0"/>
              <a:t>Another way: multiply (counted) average cell </a:t>
            </a:r>
            <a:r>
              <a:rPr lang="en-US" sz="1300" b="1" dirty="0" smtClean="0"/>
              <a:t>density</a:t>
            </a:r>
            <a:r>
              <a:rPr lang="en-US" sz="1300" dirty="0" smtClean="0"/>
              <a:t> with the </a:t>
            </a:r>
            <a:r>
              <a:rPr lang="en-US" sz="1300" b="1" dirty="0" smtClean="0"/>
              <a:t>volume</a:t>
            </a:r>
            <a:r>
              <a:rPr lang="en-US" sz="1300" dirty="0" smtClean="0"/>
              <a:t> of the investigated region of interest (</a:t>
            </a:r>
            <a:r>
              <a:rPr lang="en-US" sz="1300" b="1" dirty="0" smtClean="0"/>
              <a:t>estimated</a:t>
            </a:r>
            <a:r>
              <a:rPr lang="en-US" sz="1300" dirty="0" smtClean="0"/>
              <a:t> with the </a:t>
            </a:r>
            <a:r>
              <a:rPr lang="en-US" sz="1300" dirty="0" err="1" smtClean="0"/>
              <a:t>Cavalieri</a:t>
            </a:r>
            <a:r>
              <a:rPr lang="en-US" sz="1300" dirty="0" smtClean="0"/>
              <a:t> estimator)</a:t>
            </a:r>
          </a:p>
          <a:p>
            <a:pPr algn="l" rtl="0"/>
            <a:endParaRPr lang="en-US" sz="1300" dirty="0" smtClean="0"/>
          </a:p>
          <a:p>
            <a:pPr algn="l" rtl="0"/>
            <a:r>
              <a:rPr lang="he-IL" sz="1300" dirty="0" smtClean="0"/>
              <a:t>לוקחים חתך דק, סופרים תאים ליחידת נפח (סופרים בתלת מימד) וע"פ זה והכפלה הצפיפות בנפח מעריכים כמות</a:t>
            </a:r>
          </a:p>
          <a:p>
            <a:pPr algn="l" rtl="0"/>
            <a:r>
              <a:rPr lang="en-US" sz="1300" dirty="0" smtClean="0"/>
              <a:t>Density x Volume</a:t>
            </a:r>
          </a:p>
          <a:p>
            <a:pPr algn="r" rtl="1"/>
            <a:r>
              <a:rPr lang="he-IL" sz="1300" b="1" u="sng" dirty="0" smtClean="0"/>
              <a:t>בעיות:</a:t>
            </a:r>
            <a:r>
              <a:rPr lang="he-IL" sz="1300" dirty="0" smtClean="0"/>
              <a:t> מניב הערכה. שינויים בתוך אותו אזור. קשה לביצוע. דורש מיומנות רבה. הרבה מקום לטעויות אנוש. לא עובד לניתוח מוחות שלמים, רק אזורים (שדורשים </a:t>
            </a:r>
            <a:r>
              <a:rPr lang="he-IL" sz="1300" b="1" dirty="0" smtClean="0"/>
              <a:t>הגדרה</a:t>
            </a:r>
            <a:r>
              <a:rPr lang="he-IL" sz="1300" dirty="0" smtClean="0"/>
              <a:t>).</a:t>
            </a:r>
            <a:endParaRPr lang="en-US" b="1" u="sng" dirty="0"/>
          </a:p>
        </p:txBody>
      </p:sp>
      <p:sp>
        <p:nvSpPr>
          <p:cNvPr id="4" name="Slide Number Placeholder 3"/>
          <p:cNvSpPr>
            <a:spLocks noGrp="1"/>
          </p:cNvSpPr>
          <p:nvPr>
            <p:ph type="sldNum" sz="quarter" idx="10"/>
          </p:nvPr>
        </p:nvSpPr>
        <p:spPr/>
        <p:txBody>
          <a:bodyPr/>
          <a:lstStyle/>
          <a:p>
            <a:fld id="{A411BF46-B4C3-493E-AF38-41FB0749E681}" type="slidenum">
              <a:rPr lang="en-US" smtClean="0"/>
              <a:pPr/>
              <a:t>9</a:t>
            </a:fld>
            <a:endParaRPr lang="en-US"/>
          </a:p>
        </p:txBody>
      </p:sp>
    </p:spTree>
    <p:extLst>
      <p:ext uri="{BB962C8B-B14F-4D97-AF65-F5344CB8AC3E}">
        <p14:creationId xmlns="" xmlns:p14="http://schemas.microsoft.com/office/powerpoint/2010/main" val="127017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 I = </a:t>
            </a:r>
            <a:r>
              <a:rPr lang="he-IL" smtClean="0"/>
              <a:t>הרקע ה</a:t>
            </a:r>
            <a:r>
              <a:rPr lang="he-IL" b="1" smtClean="0"/>
              <a:t>תיאורטי</a:t>
            </a:r>
            <a:endParaRPr lang="en-US"/>
          </a:p>
        </p:txBody>
      </p:sp>
      <p:sp>
        <p:nvSpPr>
          <p:cNvPr id="4" name="Slide Number Placeholder 3"/>
          <p:cNvSpPr>
            <a:spLocks noGrp="1"/>
          </p:cNvSpPr>
          <p:nvPr>
            <p:ph type="sldNum" sz="quarter" idx="10"/>
          </p:nvPr>
        </p:nvSpPr>
        <p:spPr/>
        <p:txBody>
          <a:bodyPr/>
          <a:lstStyle/>
          <a:p>
            <a:fld id="{A411BF46-B4C3-493E-AF38-41FB0749E681}" type="slidenum">
              <a:rPr lang="en-US" smtClean="0"/>
              <a:pPr/>
              <a:t>10</a:t>
            </a:fld>
            <a:endParaRPr lang="en-US"/>
          </a:p>
        </p:txBody>
      </p:sp>
    </p:spTree>
    <p:extLst>
      <p:ext uri="{BB962C8B-B14F-4D97-AF65-F5344CB8AC3E}">
        <p14:creationId xmlns="" xmlns:p14="http://schemas.microsoft.com/office/powerpoint/2010/main" val="3476912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196" indent="-241196">
              <a:buAutoNum type="arabicPeriod"/>
            </a:pPr>
            <a:r>
              <a:rPr lang="he-IL" dirty="0" smtClean="0"/>
              <a:t>לכל תא גרעין תא אחד.</a:t>
            </a:r>
          </a:p>
          <a:p>
            <a:pPr marL="241196" indent="-241196">
              <a:buAutoNum type="arabicPeriod"/>
            </a:pPr>
            <a:r>
              <a:rPr lang="he-IL" b="1" dirty="0" smtClean="0"/>
              <a:t>אנטיגן שמתבטא רק בתאים </a:t>
            </a:r>
            <a:r>
              <a:rPr lang="he-IL" b="1" dirty="0" err="1" smtClean="0"/>
              <a:t>נוירונאליים</a:t>
            </a:r>
            <a:r>
              <a:rPr lang="he-IL" b="1" baseline="0" dirty="0" smtClean="0"/>
              <a:t> </a:t>
            </a:r>
            <a:r>
              <a:rPr lang="he-IL" baseline="0" dirty="0" smtClean="0"/>
              <a:t>– בגרעין תא (וקצת בציטופלזמה שלהם)</a:t>
            </a:r>
            <a:r>
              <a:rPr lang="he-IL" dirty="0" smtClean="0"/>
              <a:t>. </a:t>
            </a:r>
          </a:p>
          <a:p>
            <a:pPr algn="r" rtl="1"/>
            <a:r>
              <a:rPr lang="he-IL" b="1" u="sng" dirty="0" smtClean="0"/>
              <a:t>לא</a:t>
            </a:r>
            <a:r>
              <a:rPr lang="he-IL" b="1" dirty="0" smtClean="0"/>
              <a:t> מתבטא ב</a:t>
            </a:r>
            <a:r>
              <a:rPr lang="he-IL" b="0" dirty="0" smtClean="0"/>
              <a:t>:</a:t>
            </a:r>
            <a:r>
              <a:rPr lang="en-US" sz="1300" dirty="0" err="1" smtClean="0"/>
              <a:t>cerebellar</a:t>
            </a:r>
            <a:r>
              <a:rPr lang="en-US" sz="1300" dirty="0" smtClean="0"/>
              <a:t> </a:t>
            </a:r>
            <a:r>
              <a:rPr lang="en-US" sz="1300" dirty="0" smtClean="0">
                <a:hlinkClick r:id="rId3" tooltip="Purkinje cells"/>
              </a:rPr>
              <a:t>Purkinje cells</a:t>
            </a:r>
            <a:r>
              <a:rPr lang="en-US" sz="1300" dirty="0" smtClean="0"/>
              <a:t>, olfactory  and retinal </a:t>
            </a:r>
            <a:r>
              <a:rPr lang="en-US" sz="1300" dirty="0" smtClean="0">
                <a:hlinkClick r:id="rId4" tooltip="Photoreceptors"/>
              </a:rPr>
              <a:t>photoreceptors</a:t>
            </a:r>
            <a:endParaRPr lang="he-IL" sz="1300" dirty="0" smtClean="0"/>
          </a:p>
          <a:p>
            <a:pPr defTabSz="964783" fontAlgn="base">
              <a:defRPr/>
            </a:pPr>
            <a:r>
              <a:rPr lang="en-US" sz="1300" dirty="0" smtClean="0"/>
              <a:t>neuron-specific nuclear protein (</a:t>
            </a:r>
            <a:r>
              <a:rPr lang="en-US" sz="1300" b="1" dirty="0" smtClean="0"/>
              <a:t>Nuclear Proteins - </a:t>
            </a:r>
            <a:r>
              <a:rPr lang="en-US" sz="1300" dirty="0" smtClean="0"/>
              <a:t>Proteins found in the nucleus of a cell.) :</a:t>
            </a:r>
            <a:r>
              <a:rPr lang="en-US" sz="1300" dirty="0" err="1" smtClean="0"/>
              <a:t>NeuN</a:t>
            </a:r>
            <a:r>
              <a:rPr lang="en-US" sz="1300" dirty="0" smtClean="0"/>
              <a:t> (Neuronal Nuclei).</a:t>
            </a:r>
            <a:endParaRPr lang="en-US" b="1" dirty="0"/>
          </a:p>
        </p:txBody>
      </p:sp>
      <p:sp>
        <p:nvSpPr>
          <p:cNvPr id="4" name="Slide Number Placeholder 3"/>
          <p:cNvSpPr>
            <a:spLocks noGrp="1"/>
          </p:cNvSpPr>
          <p:nvPr>
            <p:ph type="sldNum" sz="quarter" idx="10"/>
          </p:nvPr>
        </p:nvSpPr>
        <p:spPr/>
        <p:txBody>
          <a:bodyPr/>
          <a:lstStyle/>
          <a:p>
            <a:fld id="{A411BF46-B4C3-493E-AF38-41FB0749E681}" type="slidenum">
              <a:rPr lang="en-US" smtClean="0"/>
              <a:pPr/>
              <a:t>11</a:t>
            </a:fld>
            <a:endParaRPr lang="en-US"/>
          </a:p>
        </p:txBody>
      </p:sp>
    </p:spTree>
    <p:extLst>
      <p:ext uri="{BB962C8B-B14F-4D97-AF65-F5344CB8AC3E}">
        <p14:creationId xmlns="" xmlns:p14="http://schemas.microsoft.com/office/powerpoint/2010/main" val="2073212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smtClean="0"/>
              <a:t>Homogenization: </a:t>
            </a:r>
            <a:r>
              <a:rPr lang="en-US" sz="1300" dirty="0" smtClean="0">
                <a:hlinkClick r:id="rId3" tooltip="Cells"/>
              </a:rPr>
              <a:t>cells</a:t>
            </a:r>
            <a:r>
              <a:rPr lang="en-US" sz="1300" dirty="0" smtClean="0"/>
              <a:t> are mechanically disrupted, releasing  </a:t>
            </a:r>
            <a:r>
              <a:rPr lang="en-US" sz="1300" dirty="0" smtClean="0">
                <a:hlinkClick r:id="rId4" tooltip="Organelles"/>
              </a:rPr>
              <a:t>organelles</a:t>
            </a:r>
            <a:r>
              <a:rPr lang="en-US" sz="1300" dirty="0" smtClean="0"/>
              <a:t> and </a:t>
            </a:r>
            <a:r>
              <a:rPr lang="en-US" sz="1300" dirty="0" smtClean="0">
                <a:hlinkClick r:id="rId5" tooltip="Cytoplasm"/>
              </a:rPr>
              <a:t>cytoplasm</a:t>
            </a:r>
            <a:endParaRPr lang="en-US" sz="1300" dirty="0" smtClean="0"/>
          </a:p>
          <a:p>
            <a:r>
              <a:rPr lang="en-US" sz="1300" dirty="0" smtClean="0"/>
              <a:t>The tissue of interest </a:t>
            </a:r>
            <a:r>
              <a:rPr lang="en-US" sz="1300" b="1" dirty="0" smtClean="0"/>
              <a:t>is dissolved by mechanical dissociation </a:t>
            </a:r>
            <a:r>
              <a:rPr lang="en-US" sz="1300" dirty="0" smtClean="0"/>
              <a:t>in detergent and transformed into </a:t>
            </a:r>
            <a:r>
              <a:rPr lang="en-US" sz="1300" b="1" dirty="0" smtClean="0"/>
              <a:t>an isotropic suspension of known volume that contains all the cell nuclei present in the original</a:t>
            </a:r>
          </a:p>
          <a:p>
            <a:r>
              <a:rPr lang="en-US" sz="1300" b="1" dirty="0" smtClean="0"/>
              <a:t>Vat = </a:t>
            </a:r>
            <a:r>
              <a:rPr lang="he-IL" sz="1300" b="1" dirty="0" smtClean="0"/>
              <a:t>גיגית</a:t>
            </a:r>
            <a:endParaRPr lang="en-US" b="1" dirty="0"/>
          </a:p>
        </p:txBody>
      </p:sp>
      <p:sp>
        <p:nvSpPr>
          <p:cNvPr id="4" name="Slide Number Placeholder 3"/>
          <p:cNvSpPr>
            <a:spLocks noGrp="1"/>
          </p:cNvSpPr>
          <p:nvPr>
            <p:ph type="sldNum" sz="quarter" idx="10"/>
          </p:nvPr>
        </p:nvSpPr>
        <p:spPr/>
        <p:txBody>
          <a:bodyPr/>
          <a:lstStyle/>
          <a:p>
            <a:fld id="{A411BF46-B4C3-493E-AF38-41FB0749E681}" type="slidenum">
              <a:rPr lang="en-US" smtClean="0"/>
              <a:pPr/>
              <a:t>12</a:t>
            </a:fld>
            <a:endParaRPr lang="en-US"/>
          </a:p>
        </p:txBody>
      </p:sp>
    </p:spTree>
    <p:extLst>
      <p:ext uri="{BB962C8B-B14F-4D97-AF65-F5344CB8AC3E}">
        <p14:creationId xmlns="" xmlns:p14="http://schemas.microsoft.com/office/powerpoint/2010/main" val="1037758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 – DAPI Stained</a:t>
            </a:r>
          </a:p>
          <a:p>
            <a:r>
              <a:rPr lang="en-US" smtClean="0"/>
              <a:t>B</a:t>
            </a:r>
            <a:r>
              <a:rPr lang="en-US" baseline="0" smtClean="0"/>
              <a:t> – </a:t>
            </a:r>
            <a:r>
              <a:rPr lang="en-US" baseline="0" err="1" smtClean="0"/>
              <a:t>NeuN</a:t>
            </a:r>
            <a:r>
              <a:rPr lang="en-US" baseline="0" smtClean="0"/>
              <a:t> </a:t>
            </a:r>
            <a:r>
              <a:rPr lang="en-US" baseline="0" err="1" smtClean="0"/>
              <a:t>Immunoreactivity</a:t>
            </a:r>
            <a:endParaRPr lang="en-US" smtClean="0"/>
          </a:p>
        </p:txBody>
      </p:sp>
      <p:sp>
        <p:nvSpPr>
          <p:cNvPr id="4" name="Slide Number Placeholder 3"/>
          <p:cNvSpPr>
            <a:spLocks noGrp="1"/>
          </p:cNvSpPr>
          <p:nvPr>
            <p:ph type="sldNum" sz="quarter" idx="10"/>
          </p:nvPr>
        </p:nvSpPr>
        <p:spPr/>
        <p:txBody>
          <a:bodyPr/>
          <a:lstStyle/>
          <a:p>
            <a:fld id="{A411BF46-B4C3-493E-AF38-41FB0749E681}" type="slidenum">
              <a:rPr lang="en-US" smtClean="0"/>
              <a:pPr/>
              <a:t>13</a:t>
            </a:fld>
            <a:endParaRPr lang="en-US"/>
          </a:p>
        </p:txBody>
      </p:sp>
    </p:spTree>
    <p:extLst>
      <p:ext uri="{BB962C8B-B14F-4D97-AF65-F5344CB8AC3E}">
        <p14:creationId xmlns="" xmlns:p14="http://schemas.microsoft.com/office/powerpoint/2010/main" val="224373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11BF46-B4C3-493E-AF38-41FB0749E681}" type="slidenum">
              <a:rPr lang="en-US" smtClean="0"/>
              <a:pPr/>
              <a:t>14</a:t>
            </a:fld>
            <a:endParaRPr lang="en-US"/>
          </a:p>
        </p:txBody>
      </p:sp>
    </p:spTree>
    <p:extLst>
      <p:ext uri="{BB962C8B-B14F-4D97-AF65-F5344CB8AC3E}">
        <p14:creationId xmlns="" xmlns:p14="http://schemas.microsoft.com/office/powerpoint/2010/main" val="261037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E48BC7-513F-490F-99B0-469B141250A5}" type="datetimeFigureOut">
              <a:rPr lang="en-US" smtClean="0"/>
              <a:pPr/>
              <a:t>6/2/2012</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20C9F8-B62C-4F9C-A1A2-A97470352A2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E48BC7-513F-490F-99B0-469B141250A5}" type="datetimeFigureOut">
              <a:rPr lang="en-US" smtClean="0"/>
              <a:pPr/>
              <a:t>6/2/2012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0C9F8-B62C-4F9C-A1A2-A97470352A2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E48BC7-513F-490F-99B0-469B141250A5}" type="datetimeFigureOut">
              <a:rPr lang="en-US" smtClean="0"/>
              <a:pPr/>
              <a:t>6/2/2012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0C9F8-B62C-4F9C-A1A2-A97470352A2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E48BC7-513F-490F-99B0-469B141250A5}" type="datetimeFigureOut">
              <a:rPr lang="en-US" smtClean="0"/>
              <a:pPr/>
              <a:t>6/2/2012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20C9F8-B62C-4F9C-A1A2-A97470352A2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BE48BC7-513F-490F-99B0-469B141250A5}" type="datetimeFigureOut">
              <a:rPr lang="en-US" smtClean="0"/>
              <a:pPr/>
              <a:t>6/2/2012</a:t>
            </a:fld>
            <a:endParaRPr lang="en-US"/>
          </a:p>
        </p:txBody>
      </p:sp>
      <p:sp>
        <p:nvSpPr>
          <p:cNvPr id="8" name="Slide Number Placeholder 7"/>
          <p:cNvSpPr>
            <a:spLocks noGrp="1"/>
          </p:cNvSpPr>
          <p:nvPr>
            <p:ph type="sldNum" sz="quarter" idx="11"/>
          </p:nvPr>
        </p:nvSpPr>
        <p:spPr/>
        <p:txBody>
          <a:bodyPr/>
          <a:lstStyle/>
          <a:p>
            <a:fld id="{7120C9F8-B62C-4F9C-A1A2-A97470352A2D}"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E48BC7-513F-490F-99B0-469B141250A5}" type="datetimeFigureOut">
              <a:rPr lang="en-US" smtClean="0"/>
              <a:pPr/>
              <a:t>6/2/2012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0C9F8-B62C-4F9C-A1A2-A97470352A2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E48BC7-513F-490F-99B0-469B141250A5}" type="datetimeFigureOut">
              <a:rPr lang="en-US" smtClean="0"/>
              <a:pPr/>
              <a:t>6/2/2012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20C9F8-B62C-4F9C-A1A2-A97470352A2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E48BC7-513F-490F-99B0-469B141250A5}" type="datetimeFigureOut">
              <a:rPr lang="en-US" smtClean="0"/>
              <a:pPr/>
              <a:t>6/2/2012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20C9F8-B62C-4F9C-A1A2-A97470352A2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48BC7-513F-490F-99B0-469B141250A5}" type="datetimeFigureOut">
              <a:rPr lang="en-US" smtClean="0"/>
              <a:pPr/>
              <a:t>6/2/2012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20C9F8-B62C-4F9C-A1A2-A97470352A2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48BC7-513F-490F-99B0-469B141250A5}" type="datetimeFigureOut">
              <a:rPr lang="en-US" smtClean="0"/>
              <a:pPr/>
              <a:t>6/2/2012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20C9F8-B62C-4F9C-A1A2-A97470352A2D}"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48BC7-513F-490F-99B0-469B141250A5}" type="datetimeFigureOut">
              <a:rPr lang="en-US" smtClean="0"/>
              <a:pPr/>
              <a:t>6/2/2012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120C9F8-B62C-4F9C-A1A2-A97470352A2D}" type="slidenum">
              <a:rPr lang="en-US" smtClean="0"/>
              <a:pPr/>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BE48BC7-513F-490F-99B0-469B141250A5}" type="datetimeFigureOut">
              <a:rPr lang="en-US" smtClean="0"/>
              <a:pPr/>
              <a:t>6/2/2012</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7120C9F8-B62C-4F9C-A1A2-A97470352A2D}" type="slidenum">
              <a:rPr lang="en-US" smtClean="0"/>
              <a:pPr/>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http://4.bp.blogspot.com/_PBpf8TQcSbg/TKAzE7hSRkI/AAAAAAAAAEg/2cqvh-qs0nU/s1600/brain_colour_cropped.jpg"/>
          <p:cNvPicPr>
            <a:picLocks noChangeAspect="1" noChangeArrowheads="1"/>
          </p:cNvPicPr>
          <p:nvPr/>
        </p:nvPicPr>
        <p:blipFill>
          <a:blip r:embed="rId2" cstate="print"/>
          <a:srcRect/>
          <a:stretch>
            <a:fillRect/>
          </a:stretch>
        </p:blipFill>
        <p:spPr bwMode="auto">
          <a:xfrm>
            <a:off x="2051720" y="980728"/>
            <a:ext cx="6464667" cy="4248473"/>
          </a:xfrm>
          <a:prstGeom prst="rect">
            <a:avLst/>
          </a:prstGeom>
          <a:noFill/>
        </p:spPr>
      </p:pic>
      <p:pic>
        <p:nvPicPr>
          <p:cNvPr id="75778" name="Picture 2" descr="http://www.sharpbrains.com/wp-content/uploads/2008/06/sfo-brain-labeled-to-match-computer-guy-v2.JPG"/>
          <p:cNvPicPr>
            <a:picLocks noChangeAspect="1" noChangeArrowheads="1"/>
          </p:cNvPicPr>
          <p:nvPr/>
        </p:nvPicPr>
        <p:blipFill>
          <a:blip r:embed="rId3" cstate="print"/>
          <a:srcRect/>
          <a:stretch>
            <a:fillRect/>
          </a:stretch>
        </p:blipFill>
        <p:spPr bwMode="auto">
          <a:xfrm>
            <a:off x="1" y="3789040"/>
            <a:ext cx="3930364" cy="306896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75467" y="3140968"/>
            <a:ext cx="2632120" cy="32403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79512" y="116632"/>
            <a:ext cx="8784976" cy="683994"/>
          </a:xfrm>
        </p:spPr>
        <p:txBody>
          <a:bodyPr>
            <a:noAutofit/>
          </a:bodyPr>
          <a:lstStyle/>
          <a:p>
            <a:r>
              <a:rPr lang="en-US" sz="4400" b="1" dirty="0" smtClean="0">
                <a:solidFill>
                  <a:srgbClr val="FF0000"/>
                </a:solidFill>
                <a:latin typeface="Segoe UI" pitchFamily="34" charset="0"/>
                <a:ea typeface="Segoe UI" pitchFamily="34" charset="0"/>
                <a:cs typeface="Segoe UI" pitchFamily="34" charset="0"/>
              </a:rPr>
              <a:t>The Isotropic</a:t>
            </a:r>
            <a:r>
              <a:rPr lang="en-US" sz="4000" b="1" dirty="0" smtClean="0">
                <a:solidFill>
                  <a:srgbClr val="FF0000"/>
                </a:solidFill>
                <a:latin typeface="Segoe UI" pitchFamily="34" charset="0"/>
                <a:ea typeface="Segoe UI" pitchFamily="34" charset="0"/>
                <a:cs typeface="Segoe UI" pitchFamily="34" charset="0"/>
              </a:rPr>
              <a:t> </a:t>
            </a:r>
            <a:r>
              <a:rPr lang="en-US" sz="4400" b="1" dirty="0" err="1" smtClean="0">
                <a:solidFill>
                  <a:srgbClr val="FF0000"/>
                </a:solidFill>
                <a:latin typeface="Segoe UI" pitchFamily="34" charset="0"/>
                <a:ea typeface="Segoe UI" pitchFamily="34" charset="0"/>
                <a:cs typeface="Segoe UI" pitchFamily="34" charset="0"/>
              </a:rPr>
              <a:t>Fractionator</a:t>
            </a:r>
            <a:endParaRPr lang="en-US" sz="4400" dirty="0">
              <a:solidFill>
                <a:srgbClr val="FF0000"/>
              </a:solidFill>
              <a:latin typeface="Segoe UI" pitchFamily="34" charset="0"/>
              <a:ea typeface="Segoe UI" pitchFamily="34" charset="0"/>
              <a:cs typeface="Segoe UI" pitchFamily="34" charset="0"/>
            </a:endParaRPr>
          </a:p>
        </p:txBody>
      </p:sp>
      <p:sp>
        <p:nvSpPr>
          <p:cNvPr id="4" name="TextBox 3"/>
          <p:cNvSpPr txBox="1"/>
          <p:nvPr/>
        </p:nvSpPr>
        <p:spPr>
          <a:xfrm>
            <a:off x="179512" y="872128"/>
            <a:ext cx="5688632" cy="5509200"/>
          </a:xfrm>
          <a:prstGeom prst="rect">
            <a:avLst/>
          </a:prstGeom>
          <a:noFill/>
        </p:spPr>
        <p:txBody>
          <a:bodyPr wrap="square" rtlCol="0">
            <a:spAutoFit/>
          </a:bodyPr>
          <a:lstStyle/>
          <a:p>
            <a:pPr marL="342900" indent="-342900">
              <a:buAutoNum type="arabicPeriod"/>
            </a:pPr>
            <a:r>
              <a:rPr lang="en-US" sz="4400" b="1" u="sng" smtClean="0">
                <a:latin typeface="Segoe UI Symbol" pitchFamily="34" charset="0"/>
                <a:ea typeface="Segoe UI Symbol" pitchFamily="34" charset="0"/>
              </a:rPr>
              <a:t> Method</a:t>
            </a:r>
          </a:p>
          <a:p>
            <a:pPr marL="857250" lvl="1" indent="-400050">
              <a:buAutoNum type="romanUcPeriod"/>
            </a:pPr>
            <a:r>
              <a:rPr lang="en-US" sz="4400" b="1" smtClean="0">
                <a:latin typeface="Segoe UI Light" pitchFamily="34" charset="0"/>
                <a:ea typeface="Segoe UI Symbol" pitchFamily="34" charset="0"/>
              </a:rPr>
              <a:t>Theoretical </a:t>
            </a:r>
            <a:r>
              <a:rPr lang="en-US" sz="4400" smtClean="0">
                <a:latin typeface="Segoe UI Light" pitchFamily="34" charset="0"/>
                <a:ea typeface="Segoe UI Symbol" pitchFamily="34" charset="0"/>
              </a:rPr>
              <a:t>basis. </a:t>
            </a:r>
          </a:p>
          <a:p>
            <a:pPr marL="857250" lvl="1" indent="-400050">
              <a:buAutoNum type="romanUcPeriod"/>
            </a:pPr>
            <a:r>
              <a:rPr lang="en-US" sz="4400" b="1" smtClean="0">
                <a:latin typeface="Segoe UI Light" pitchFamily="34" charset="0"/>
                <a:ea typeface="Segoe UI Symbol" pitchFamily="34" charset="0"/>
              </a:rPr>
              <a:t>How</a:t>
            </a:r>
            <a:r>
              <a:rPr lang="en-US" sz="4400" smtClean="0">
                <a:latin typeface="Segoe UI Light" pitchFamily="34" charset="0"/>
                <a:ea typeface="Segoe UI Symbol" pitchFamily="34" charset="0"/>
              </a:rPr>
              <a:t> it works.</a:t>
            </a:r>
          </a:p>
          <a:p>
            <a:endParaRPr lang="en-US" sz="2400" b="1" u="sng" smtClean="0">
              <a:latin typeface="Segoe UI Symbol" pitchFamily="34" charset="0"/>
              <a:ea typeface="Segoe UI Symbol" pitchFamily="34" charset="0"/>
            </a:endParaRPr>
          </a:p>
          <a:p>
            <a:r>
              <a:rPr lang="en-US" sz="4400" b="1" u="sng" smtClean="0">
                <a:latin typeface="Segoe UI Symbol" pitchFamily="34" charset="0"/>
                <a:ea typeface="Segoe UI Symbol" pitchFamily="34" charset="0"/>
              </a:rPr>
              <a:t>2. Benefits</a:t>
            </a:r>
          </a:p>
          <a:p>
            <a:r>
              <a:rPr lang="en-US" sz="2000" smtClean="0">
                <a:latin typeface="Segoe UI Symbol" pitchFamily="34" charset="0"/>
                <a:ea typeface="Segoe UI Symbol" pitchFamily="34" charset="0"/>
              </a:rPr>
              <a:t> </a:t>
            </a:r>
          </a:p>
          <a:p>
            <a:r>
              <a:rPr lang="en-US" sz="4400" b="1" u="sng" smtClean="0">
                <a:latin typeface="Segoe UI Symbol" pitchFamily="34" charset="0"/>
                <a:ea typeface="Segoe UI Symbol" pitchFamily="34" charset="0"/>
              </a:rPr>
              <a:t>3. Findings:</a:t>
            </a:r>
          </a:p>
          <a:p>
            <a:pPr lvl="1"/>
            <a:r>
              <a:rPr lang="en-US" sz="4400">
                <a:latin typeface="Segoe UI Light" pitchFamily="34" charset="0"/>
                <a:ea typeface="Segoe UI Symbol" pitchFamily="34" charset="0"/>
              </a:rPr>
              <a:t>	</a:t>
            </a:r>
            <a:r>
              <a:rPr lang="en-US" sz="4400" smtClean="0">
                <a:latin typeface="Segoe UI Light" pitchFamily="34" charset="0"/>
                <a:ea typeface="Segoe UI Symbol" pitchFamily="34" charset="0"/>
              </a:rPr>
              <a:t>a. Rats &amp; Glia</a:t>
            </a:r>
          </a:p>
          <a:p>
            <a:r>
              <a:rPr lang="en-US" sz="4400">
                <a:latin typeface="Segoe UI Light" pitchFamily="34" charset="0"/>
                <a:ea typeface="Segoe UI Symbol" pitchFamily="34" charset="0"/>
              </a:rPr>
              <a:t>	</a:t>
            </a:r>
            <a:r>
              <a:rPr lang="en-US" sz="4400" smtClean="0">
                <a:latin typeface="Segoe UI Light" pitchFamily="34" charset="0"/>
                <a:ea typeface="Segoe UI Symbol" pitchFamily="34" charset="0"/>
              </a:rPr>
              <a:t>b. Humans.</a:t>
            </a:r>
            <a:endParaRPr lang="en-US" sz="4400">
              <a:latin typeface="Segoe UI Light" pitchFamily="34" charset="0"/>
              <a:ea typeface="Segoe UI Symbol" pitchFamily="34" charset="0"/>
            </a:endParaRPr>
          </a:p>
        </p:txBody>
      </p:sp>
      <p:pic>
        <p:nvPicPr>
          <p:cNvPr id="5" name="Picture 1" descr="E:\Dropbox\Dropbox\Studies\Books &amp; Resources\Seminar סמינריון פסיכוביולוגיים\Graphics\Isotrophic Fractionator diagram.jpg"/>
          <p:cNvPicPr>
            <a:picLocks noGrp="1" noChangeAspect="1" noChangeArrowheads="1"/>
          </p:cNvPicPr>
          <p:nvPr>
            <p:ph idx="1"/>
          </p:nvPr>
        </p:nvPicPr>
        <p:blipFill rotWithShape="1">
          <a:blip r:embed="rId4" cstate="print">
            <a:extLst>
              <a:ext uri="{28A0092B-C50C-407E-A947-70E740481C1C}">
                <a14:useLocalDpi xmlns="" xmlns:a14="http://schemas.microsoft.com/office/drawing/2010/main" val="0"/>
              </a:ext>
            </a:extLst>
          </a:blip>
          <a:srcRect l="9839" r="2317" b="11616"/>
          <a:stretch/>
        </p:blipFill>
        <p:spPr bwMode="auto">
          <a:xfrm>
            <a:off x="7112236" y="1340768"/>
            <a:ext cx="1886819" cy="481363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Elbow Connector 7"/>
          <p:cNvCxnSpPr/>
          <p:nvPr/>
        </p:nvCxnSpPr>
        <p:spPr>
          <a:xfrm rot="5400000" flipH="1" flipV="1">
            <a:off x="2930054" y="2394576"/>
            <a:ext cx="5484682" cy="2200790"/>
          </a:xfrm>
          <a:prstGeom prst="bentConnector3">
            <a:avLst>
              <a:gd name="adj1" fmla="val 61788"/>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2837812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princeton.edu/~goulde/neun%20jpegs/rat/rat2.2neu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60012" y="3574757"/>
            <a:ext cx="3094603" cy="309460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Content Placeholder 2"/>
          <p:cNvSpPr>
            <a:spLocks noGrp="1"/>
          </p:cNvSpPr>
          <p:nvPr>
            <p:ph idx="1"/>
          </p:nvPr>
        </p:nvSpPr>
        <p:spPr>
          <a:xfrm>
            <a:off x="107504" y="1340768"/>
            <a:ext cx="7920880" cy="3852510"/>
          </a:xfrm>
        </p:spPr>
        <p:txBody>
          <a:bodyPr>
            <a:normAutofit/>
          </a:bodyPr>
          <a:lstStyle/>
          <a:p>
            <a:pPr marL="914400" indent="-914400">
              <a:buAutoNum type="arabicPeriod"/>
            </a:pPr>
            <a:r>
              <a:rPr lang="en-US" sz="4800" smtClean="0">
                <a:latin typeface="Segoe UI Light" pitchFamily="34" charset="0"/>
              </a:rPr>
              <a:t>1 Cell = </a:t>
            </a:r>
            <a:r>
              <a:rPr lang="en-US" sz="4800">
                <a:latin typeface="Segoe UI Light" pitchFamily="34" charset="0"/>
              </a:rPr>
              <a:t>1 </a:t>
            </a:r>
            <a:r>
              <a:rPr lang="en-US" sz="4800" smtClean="0">
                <a:latin typeface="Segoe UI Light" pitchFamily="34" charset="0"/>
              </a:rPr>
              <a:t>Nucleus</a:t>
            </a:r>
          </a:p>
          <a:p>
            <a:endParaRPr lang="en-US" sz="1700">
              <a:latin typeface="Segoe UI Light" pitchFamily="34" charset="0"/>
            </a:endParaRPr>
          </a:p>
          <a:p>
            <a:r>
              <a:rPr lang="en-US" sz="4800" smtClean="0">
                <a:latin typeface="Segoe UI Light" pitchFamily="34" charset="0"/>
                <a:ea typeface="Segoe UI Symbol" pitchFamily="34" charset="0"/>
              </a:rPr>
              <a:t>2. </a:t>
            </a:r>
            <a:r>
              <a:rPr lang="en-US" sz="5400" err="1" smtClean="0">
                <a:solidFill>
                  <a:srgbClr val="FF0000"/>
                </a:solidFill>
                <a:latin typeface="Segoe UI Light" pitchFamily="34" charset="0"/>
              </a:rPr>
              <a:t>NeuN</a:t>
            </a:r>
            <a:r>
              <a:rPr lang="en-US" sz="5400" b="0">
                <a:solidFill>
                  <a:srgbClr val="FF0000"/>
                </a:solidFill>
                <a:latin typeface="Segoe UI Light" pitchFamily="34" charset="0"/>
              </a:rPr>
              <a:t> </a:t>
            </a:r>
            <a:r>
              <a:rPr lang="en-US" sz="4800" b="0">
                <a:latin typeface="Segoe UI Light" pitchFamily="34" charset="0"/>
              </a:rPr>
              <a:t>- </a:t>
            </a:r>
            <a:r>
              <a:rPr lang="en-US" sz="4800">
                <a:latin typeface="Segoe UI Light" pitchFamily="34" charset="0"/>
              </a:rPr>
              <a:t>neu</a:t>
            </a:r>
            <a:r>
              <a:rPr lang="en-US" sz="4800" b="0">
                <a:latin typeface="Segoe UI Light" pitchFamily="34" charset="0"/>
              </a:rPr>
              <a:t>ronal </a:t>
            </a:r>
            <a:r>
              <a:rPr lang="en-US" sz="4800">
                <a:latin typeface="Segoe UI Light" pitchFamily="34" charset="0"/>
              </a:rPr>
              <a:t>n</a:t>
            </a:r>
            <a:r>
              <a:rPr lang="en-US" sz="4800" b="0">
                <a:latin typeface="Segoe UI Light" pitchFamily="34" charset="0"/>
              </a:rPr>
              <a:t>uclei </a:t>
            </a:r>
            <a:r>
              <a:rPr lang="en-US" sz="4800" b="0" smtClean="0">
                <a:latin typeface="Segoe UI Light" pitchFamily="34" charset="0"/>
              </a:rPr>
              <a:t> specific protein</a:t>
            </a:r>
          </a:p>
        </p:txBody>
      </p:sp>
      <p:sp>
        <p:nvSpPr>
          <p:cNvPr id="4" name="Title 1"/>
          <p:cNvSpPr txBox="1">
            <a:spLocks/>
          </p:cNvSpPr>
          <p:nvPr/>
        </p:nvSpPr>
        <p:spPr>
          <a:xfrm>
            <a:off x="323528" y="1160830"/>
            <a:ext cx="8496944" cy="683994"/>
          </a:xfrm>
          <a:prstGeom prst="rect">
            <a:avLst/>
          </a:prstGeom>
        </p:spPr>
        <p:txBody>
          <a:bodyPr vert="horz" lIns="91440" tIns="45720" rIns="91440" bIns="45720" rtlCol="0" anchor="b">
            <a:no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sz="4000" b="1" smtClean="0">
                <a:solidFill>
                  <a:srgbClr val="FF0000"/>
                </a:solidFill>
                <a:latin typeface="Segoe UI" pitchFamily="34" charset="0"/>
                <a:ea typeface="Segoe UI" pitchFamily="34" charset="0"/>
                <a:cs typeface="Segoe UI" pitchFamily="34" charset="0"/>
              </a:rPr>
              <a:t>isotropic Fractionation</a:t>
            </a:r>
          </a:p>
          <a:p>
            <a:r>
              <a:rPr lang="en-US" sz="4000" b="1">
                <a:latin typeface="Segoe UI Light" pitchFamily="34" charset="0"/>
                <a:ea typeface="Segoe UI Symbol" pitchFamily="34" charset="0"/>
              </a:rPr>
              <a:t>Theoretical </a:t>
            </a:r>
            <a:r>
              <a:rPr lang="en-US" sz="4000">
                <a:latin typeface="Segoe UI Light" pitchFamily="34" charset="0"/>
                <a:ea typeface="Segoe UI Symbol" pitchFamily="34" charset="0"/>
              </a:rPr>
              <a:t>basis: </a:t>
            </a:r>
            <a:r>
              <a:rPr lang="en-US" sz="4000" u="sng">
                <a:latin typeface="Segoe UI Light" pitchFamily="34" charset="0"/>
                <a:ea typeface="Segoe UI Symbol" pitchFamily="34" charset="0"/>
              </a:rPr>
              <a:t>2 </a:t>
            </a:r>
            <a:r>
              <a:rPr lang="en-US" sz="4000" u="sng" smtClean="0">
                <a:latin typeface="Segoe UI Light" pitchFamily="34" charset="0"/>
                <a:ea typeface="Segoe UI Symbol" pitchFamily="34" charset="0"/>
              </a:rPr>
              <a:t>Axioms</a:t>
            </a:r>
            <a:endParaRPr lang="en-US" sz="4000">
              <a:latin typeface="Segoe UI Light" pitchFamily="34" charset="0"/>
              <a:ea typeface="Segoe UI Symbol" pitchFamily="34" charset="0"/>
            </a:endParaRPr>
          </a:p>
          <a:p>
            <a:endParaRPr lang="en-US" sz="4000">
              <a:solidFill>
                <a:srgbClr val="FF0000"/>
              </a:solidFill>
              <a:latin typeface="Segoe UI" pitchFamily="34" charset="0"/>
              <a:ea typeface="Segoe UI" pitchFamily="34" charset="0"/>
              <a:cs typeface="Segoe UI" pitchFamily="34" charset="0"/>
            </a:endParaRPr>
          </a:p>
        </p:txBody>
      </p:sp>
      <p:sp>
        <p:nvSpPr>
          <p:cNvPr id="5" name="Rectangle 4"/>
          <p:cNvSpPr/>
          <p:nvPr/>
        </p:nvSpPr>
        <p:spPr>
          <a:xfrm>
            <a:off x="0" y="6165304"/>
            <a:ext cx="6516216" cy="646331"/>
          </a:xfrm>
          <a:prstGeom prst="rect">
            <a:avLst/>
          </a:prstGeom>
        </p:spPr>
        <p:txBody>
          <a:bodyPr wrap="square">
            <a:spAutoFit/>
          </a:bodyPr>
          <a:lstStyle/>
          <a:p>
            <a:r>
              <a:rPr lang="en-US" smtClean="0"/>
              <a:t>Mullen, et al. (1992</a:t>
            </a:r>
            <a:r>
              <a:rPr lang="en-US"/>
              <a:t>). "</a:t>
            </a:r>
            <a:r>
              <a:rPr lang="en-US" err="1"/>
              <a:t>NeuN</a:t>
            </a:r>
            <a:r>
              <a:rPr lang="en-US"/>
              <a:t>, a neuronal specific nuclear protein in vertebrates". </a:t>
            </a:r>
            <a:r>
              <a:rPr lang="en-US" i="1"/>
              <a:t>Development </a:t>
            </a:r>
            <a:r>
              <a:rPr lang="en-US"/>
              <a:t> </a:t>
            </a:r>
            <a:r>
              <a:rPr lang="en-US" b="1"/>
              <a:t>116; </a:t>
            </a:r>
            <a:endParaRPr lang="en-US"/>
          </a:p>
        </p:txBody>
      </p:sp>
      <p:sp>
        <p:nvSpPr>
          <p:cNvPr id="6" name="TextBox 5"/>
          <p:cNvSpPr txBox="1"/>
          <p:nvPr/>
        </p:nvSpPr>
        <p:spPr>
          <a:xfrm>
            <a:off x="35496" y="5570076"/>
            <a:ext cx="2664296" cy="584775"/>
          </a:xfrm>
          <a:prstGeom prst="rect">
            <a:avLst/>
          </a:prstGeom>
          <a:noFill/>
        </p:spPr>
        <p:txBody>
          <a:bodyPr wrap="square" rtlCol="1">
            <a:spAutoFit/>
          </a:bodyPr>
          <a:lstStyle/>
          <a:p>
            <a:r>
              <a:rPr lang="en-US" sz="3200" b="1" err="1" smtClean="0"/>
              <a:t>Iso</a:t>
            </a:r>
            <a:r>
              <a:rPr lang="en-US" sz="3200" b="1" smtClean="0"/>
              <a:t> = Equal</a:t>
            </a:r>
            <a:endParaRPr lang="he-IL" sz="3200" b="1"/>
          </a:p>
        </p:txBody>
      </p:sp>
    </p:spTree>
    <p:extLst>
      <p:ext uri="{BB962C8B-B14F-4D97-AF65-F5344CB8AC3E}">
        <p14:creationId xmlns="" xmlns:p14="http://schemas.microsoft.com/office/powerpoint/2010/main" val="827299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16632"/>
            <a:ext cx="6588224" cy="1227584"/>
          </a:xfrm>
        </p:spPr>
        <p:txBody>
          <a:bodyPr>
            <a:noAutofit/>
          </a:bodyPr>
          <a:lstStyle/>
          <a:p>
            <a:r>
              <a:rPr lang="en-US" b="1" smtClean="0">
                <a:solidFill>
                  <a:srgbClr val="FF0000"/>
                </a:solidFill>
                <a:latin typeface="Segoe UI" pitchFamily="34" charset="0"/>
                <a:ea typeface="Segoe UI" pitchFamily="34" charset="0"/>
                <a:cs typeface="Segoe UI" pitchFamily="34" charset="0"/>
              </a:rPr>
              <a:t>isotropic Fractionation</a:t>
            </a:r>
            <a:r>
              <a:rPr lang="en-US" sz="4400" b="1" smtClean="0">
                <a:solidFill>
                  <a:srgbClr val="FF0000"/>
                </a:solidFill>
                <a:latin typeface="Segoe UI" pitchFamily="34" charset="0"/>
                <a:ea typeface="Segoe UI" pitchFamily="34" charset="0"/>
                <a:cs typeface="Segoe UI" pitchFamily="34" charset="0"/>
              </a:rPr>
              <a:t/>
            </a:r>
            <a:br>
              <a:rPr lang="en-US" sz="4400" b="1" smtClean="0">
                <a:solidFill>
                  <a:srgbClr val="FF0000"/>
                </a:solidFill>
                <a:latin typeface="Segoe UI" pitchFamily="34" charset="0"/>
                <a:ea typeface="Segoe UI" pitchFamily="34" charset="0"/>
                <a:cs typeface="Segoe UI" pitchFamily="34" charset="0"/>
              </a:rPr>
            </a:br>
            <a:r>
              <a:rPr lang="en-US" sz="4400" b="1">
                <a:latin typeface="Segoe UI Light" pitchFamily="34" charset="0"/>
                <a:ea typeface="Segoe UI Symbol" pitchFamily="34" charset="0"/>
              </a:rPr>
              <a:t>How</a:t>
            </a:r>
            <a:r>
              <a:rPr lang="en-US" sz="4400">
                <a:latin typeface="Segoe UI Light" pitchFamily="34" charset="0"/>
                <a:ea typeface="Segoe UI Symbol" pitchFamily="34" charset="0"/>
              </a:rPr>
              <a:t> it </a:t>
            </a:r>
            <a:r>
              <a:rPr lang="en-US" sz="4400" smtClean="0">
                <a:latin typeface="Segoe UI Light" pitchFamily="34" charset="0"/>
                <a:ea typeface="Segoe UI Symbol" pitchFamily="34" charset="0"/>
              </a:rPr>
              <a:t>works (I):</a:t>
            </a:r>
            <a:endParaRPr lang="en-US" sz="4400">
              <a:solidFill>
                <a:srgbClr val="FF0000"/>
              </a:solidFill>
              <a:latin typeface="Segoe UI" pitchFamily="34" charset="0"/>
              <a:ea typeface="Segoe UI" pitchFamily="34" charset="0"/>
              <a:cs typeface="Segoe UI" pitchFamily="34" charset="0"/>
            </a:endParaRPr>
          </a:p>
        </p:txBody>
      </p:sp>
      <p:sp>
        <p:nvSpPr>
          <p:cNvPr id="2" name="Rectangle 1"/>
          <p:cNvSpPr/>
          <p:nvPr/>
        </p:nvSpPr>
        <p:spPr>
          <a:xfrm>
            <a:off x="179512" y="1556792"/>
            <a:ext cx="5616624" cy="5116785"/>
          </a:xfrm>
          <a:prstGeom prst="rect">
            <a:avLst/>
          </a:prstGeom>
        </p:spPr>
        <p:txBody>
          <a:bodyPr wrap="square">
            <a:spAutoFit/>
          </a:bodyPr>
          <a:lstStyle/>
          <a:p>
            <a:pPr marL="457200" indent="-457200">
              <a:spcAft>
                <a:spcPts val="100"/>
              </a:spcAft>
              <a:buAutoNum type="alphaUcPeriod"/>
            </a:pPr>
            <a:r>
              <a:rPr lang="en-US" sz="3600">
                <a:latin typeface="Segoe UI" pitchFamily="34" charset="0"/>
                <a:ea typeface="Segoe UI" pitchFamily="34" charset="0"/>
                <a:cs typeface="Segoe UI" pitchFamily="34" charset="0"/>
              </a:rPr>
              <a:t>“Slice</a:t>
            </a:r>
            <a:r>
              <a:rPr lang="en-US" sz="3600" smtClean="0">
                <a:latin typeface="Segoe UI" pitchFamily="34" charset="0"/>
                <a:ea typeface="Segoe UI" pitchFamily="34" charset="0"/>
                <a:cs typeface="Segoe UI" pitchFamily="34" charset="0"/>
              </a:rPr>
              <a:t>” Preserved Brain (Or structures) </a:t>
            </a:r>
          </a:p>
          <a:p>
            <a:pPr marL="457200" indent="-457200">
              <a:spcAft>
                <a:spcPts val="100"/>
              </a:spcAft>
              <a:buFontTx/>
              <a:buAutoNum type="alphaUcPeriod"/>
            </a:pPr>
            <a:r>
              <a:rPr lang="en-US" sz="3600">
                <a:latin typeface="Segoe UI" pitchFamily="34" charset="0"/>
                <a:ea typeface="Segoe UI" pitchFamily="34" charset="0"/>
                <a:cs typeface="Segoe UI" pitchFamily="34" charset="0"/>
              </a:rPr>
              <a:t>“Stir” </a:t>
            </a:r>
            <a:r>
              <a:rPr lang="en-US" sz="3600" smtClean="0">
                <a:latin typeface="Segoe UI" pitchFamily="34" charset="0"/>
                <a:ea typeface="Segoe UI" pitchFamily="34" charset="0"/>
                <a:cs typeface="Segoe UI" pitchFamily="34" charset="0"/>
              </a:rPr>
              <a:t>(Homogenize + </a:t>
            </a:r>
            <a:r>
              <a:rPr lang="en-US" sz="3200" err="1" smtClean="0">
                <a:latin typeface="Segoe UI" pitchFamily="34" charset="0"/>
                <a:ea typeface="Segoe UI" pitchFamily="34" charset="0"/>
                <a:cs typeface="Segoe UI" pitchFamily="34" charset="0"/>
              </a:rPr>
              <a:t>Centrifugate</a:t>
            </a:r>
            <a:r>
              <a:rPr lang="en-US" sz="3200" smtClean="0">
                <a:latin typeface="Segoe UI" pitchFamily="34" charset="0"/>
                <a:ea typeface="Segoe UI" pitchFamily="34" charset="0"/>
                <a:cs typeface="Segoe UI" pitchFamily="34" charset="0"/>
              </a:rPr>
              <a:t>)</a:t>
            </a:r>
          </a:p>
          <a:p>
            <a:pPr marL="457200" indent="-457200">
              <a:spcAft>
                <a:spcPts val="100"/>
              </a:spcAft>
              <a:buFontTx/>
              <a:buAutoNum type="alphaUcPeriod"/>
            </a:pPr>
            <a:r>
              <a:rPr lang="en-US" sz="3600">
                <a:solidFill>
                  <a:srgbClr val="0070C0"/>
                </a:solidFill>
                <a:latin typeface="Segoe UI" pitchFamily="34" charset="0"/>
                <a:ea typeface="Segoe UI" pitchFamily="34" charset="0"/>
                <a:cs typeface="Segoe UI" pitchFamily="34" charset="0"/>
              </a:rPr>
              <a:t>DAPI</a:t>
            </a:r>
            <a:r>
              <a:rPr lang="en-US" sz="3600">
                <a:latin typeface="Segoe UI" pitchFamily="34" charset="0"/>
                <a:ea typeface="Segoe UI" pitchFamily="34" charset="0"/>
                <a:cs typeface="Segoe UI" pitchFamily="34" charset="0"/>
              </a:rPr>
              <a:t> (DNA dye) Stain</a:t>
            </a:r>
            <a:r>
              <a:rPr lang="en-US" sz="3600" smtClean="0">
                <a:latin typeface="Segoe UI" pitchFamily="34" charset="0"/>
                <a:ea typeface="Segoe UI" pitchFamily="34" charset="0"/>
                <a:cs typeface="Segoe UI" pitchFamily="34" charset="0"/>
              </a:rPr>
              <a:t>.</a:t>
            </a:r>
          </a:p>
          <a:p>
            <a:pPr marL="457200" indent="-457200">
              <a:spcAft>
                <a:spcPts val="100"/>
              </a:spcAft>
              <a:buAutoNum type="alphaUcPeriod"/>
            </a:pPr>
            <a:r>
              <a:rPr lang="en-US" sz="3600" smtClean="0">
                <a:latin typeface="Segoe UI" pitchFamily="34" charset="0"/>
                <a:ea typeface="Segoe UI" pitchFamily="34" charset="0"/>
                <a:cs typeface="Segoe UI" pitchFamily="34" charset="0"/>
              </a:rPr>
              <a:t>“Pour” </a:t>
            </a:r>
            <a:r>
              <a:rPr lang="en-US" sz="3600" err="1" smtClean="0">
                <a:latin typeface="Segoe UI" pitchFamily="34" charset="0"/>
                <a:ea typeface="Segoe UI" pitchFamily="34" charset="0"/>
                <a:cs typeface="Segoe UI" pitchFamily="34" charset="0"/>
              </a:rPr>
              <a:t>homogenate+DAPI</a:t>
            </a:r>
            <a:r>
              <a:rPr lang="en-US" sz="3600" smtClean="0">
                <a:latin typeface="Segoe UI" pitchFamily="34" charset="0"/>
                <a:ea typeface="Segoe UI" pitchFamily="34" charset="0"/>
                <a:cs typeface="Segoe UI" pitchFamily="34" charset="0"/>
              </a:rPr>
              <a:t> into Vat(s) in a </a:t>
            </a:r>
            <a:r>
              <a:rPr lang="en-US" sz="3600" b="1" smtClean="0">
                <a:latin typeface="Segoe UI" pitchFamily="34" charset="0"/>
                <a:ea typeface="Segoe UI" pitchFamily="34" charset="0"/>
                <a:cs typeface="Segoe UI" pitchFamily="34" charset="0"/>
              </a:rPr>
              <a:t>isotropic </a:t>
            </a:r>
            <a:r>
              <a:rPr lang="en-US" sz="3600" smtClean="0">
                <a:latin typeface="Segoe UI" pitchFamily="34" charset="0"/>
                <a:ea typeface="Segoe UI" pitchFamily="34" charset="0"/>
                <a:cs typeface="Segoe UI" pitchFamily="34" charset="0"/>
              </a:rPr>
              <a:t>suspension</a:t>
            </a:r>
          </a:p>
        </p:txBody>
      </p:sp>
      <p:pic>
        <p:nvPicPr>
          <p:cNvPr id="512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508104" y="2204864"/>
            <a:ext cx="3498694" cy="4307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15620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7488832" cy="1371600"/>
          </a:xfrm>
        </p:spPr>
        <p:txBody>
          <a:bodyPr>
            <a:noAutofit/>
          </a:bodyPr>
          <a:lstStyle/>
          <a:p>
            <a:r>
              <a:rPr lang="en-US" b="1" smtClean="0">
                <a:solidFill>
                  <a:srgbClr val="FF0000"/>
                </a:solidFill>
                <a:latin typeface="Segoe UI" pitchFamily="34" charset="0"/>
                <a:ea typeface="Segoe UI" pitchFamily="34" charset="0"/>
                <a:cs typeface="Segoe UI" pitchFamily="34" charset="0"/>
              </a:rPr>
              <a:t>isotropic </a:t>
            </a:r>
            <a:r>
              <a:rPr lang="en-US" b="1">
                <a:solidFill>
                  <a:srgbClr val="FF0000"/>
                </a:solidFill>
                <a:latin typeface="Segoe UI" pitchFamily="34" charset="0"/>
                <a:ea typeface="Segoe UI" pitchFamily="34" charset="0"/>
                <a:cs typeface="Segoe UI" pitchFamily="34" charset="0"/>
              </a:rPr>
              <a:t>Fractionation</a:t>
            </a:r>
            <a:br>
              <a:rPr lang="en-US" b="1">
                <a:solidFill>
                  <a:srgbClr val="FF0000"/>
                </a:solidFill>
                <a:latin typeface="Segoe UI" pitchFamily="34" charset="0"/>
                <a:ea typeface="Segoe UI" pitchFamily="34" charset="0"/>
                <a:cs typeface="Segoe UI" pitchFamily="34" charset="0"/>
              </a:rPr>
            </a:br>
            <a:r>
              <a:rPr lang="en-US" b="1">
                <a:latin typeface="Segoe UI Light" pitchFamily="34" charset="0"/>
                <a:ea typeface="Segoe UI Symbol" pitchFamily="34" charset="0"/>
              </a:rPr>
              <a:t>How</a:t>
            </a:r>
            <a:r>
              <a:rPr lang="en-US">
                <a:latin typeface="Segoe UI Light" pitchFamily="34" charset="0"/>
                <a:ea typeface="Segoe UI Symbol" pitchFamily="34" charset="0"/>
              </a:rPr>
              <a:t> it </a:t>
            </a:r>
            <a:r>
              <a:rPr lang="en-US" smtClean="0">
                <a:latin typeface="Segoe UI Light" pitchFamily="34" charset="0"/>
                <a:ea typeface="Segoe UI Symbol" pitchFamily="34" charset="0"/>
              </a:rPr>
              <a:t>works (II):</a:t>
            </a:r>
            <a:endParaRPr lang="en-US"/>
          </a:p>
        </p:txBody>
      </p:sp>
      <p:sp>
        <p:nvSpPr>
          <p:cNvPr id="3" name="Content Placeholder 2"/>
          <p:cNvSpPr>
            <a:spLocks noGrp="1"/>
          </p:cNvSpPr>
          <p:nvPr>
            <p:ph idx="1"/>
          </p:nvPr>
        </p:nvSpPr>
        <p:spPr>
          <a:xfrm>
            <a:off x="107504" y="1628800"/>
            <a:ext cx="4464496" cy="5256584"/>
          </a:xfrm>
        </p:spPr>
        <p:txBody>
          <a:bodyPr>
            <a:noAutofit/>
          </a:bodyPr>
          <a:lstStyle/>
          <a:p>
            <a:r>
              <a:rPr lang="en-US" sz="2400" smtClean="0">
                <a:latin typeface="Segoe UI" pitchFamily="34" charset="0"/>
                <a:ea typeface="Segoe UI" pitchFamily="34" charset="0"/>
                <a:cs typeface="Segoe UI" pitchFamily="34" charset="0"/>
              </a:rPr>
              <a:t>E. Extract </a:t>
            </a:r>
            <a:r>
              <a:rPr lang="en-US" sz="1800" smtClean="0">
                <a:latin typeface="Segoe UI" pitchFamily="34" charset="0"/>
                <a:ea typeface="Segoe UI" pitchFamily="34" charset="0"/>
                <a:cs typeface="Segoe UI" pitchFamily="34" charset="0"/>
              </a:rPr>
              <a:t>(8+) </a:t>
            </a:r>
            <a:r>
              <a:rPr lang="en-US" sz="2400" smtClean="0">
                <a:latin typeface="Segoe UI" pitchFamily="34" charset="0"/>
                <a:ea typeface="Segoe UI" pitchFamily="34" charset="0"/>
                <a:cs typeface="Segoe UI" pitchFamily="34" charset="0"/>
              </a:rPr>
              <a:t>aliquots (</a:t>
            </a:r>
            <a:r>
              <a:rPr lang="he-IL" sz="2400" smtClean="0">
                <a:latin typeface="Segoe UI" pitchFamily="34" charset="0"/>
                <a:ea typeface="Segoe UI" pitchFamily="34" charset="0"/>
                <a:cs typeface="Segoe UI" pitchFamily="34" charset="0"/>
              </a:rPr>
              <a:t>דגימות</a:t>
            </a:r>
            <a:r>
              <a:rPr lang="en-US" sz="2400" smtClean="0">
                <a:latin typeface="Segoe UI" pitchFamily="34" charset="0"/>
                <a:ea typeface="Segoe UI" pitchFamily="34" charset="0"/>
                <a:cs typeface="Segoe UI" pitchFamily="34" charset="0"/>
              </a:rPr>
              <a:t>)</a:t>
            </a:r>
            <a:endParaRPr lang="en-US" sz="2400">
              <a:latin typeface="Segoe UI" pitchFamily="34" charset="0"/>
              <a:ea typeface="Segoe UI" pitchFamily="34" charset="0"/>
              <a:cs typeface="Segoe UI" pitchFamily="34" charset="0"/>
            </a:endParaRPr>
          </a:p>
          <a:p>
            <a:r>
              <a:rPr lang="en-US" sz="2400" smtClean="0">
                <a:latin typeface="Segoe UI" pitchFamily="34" charset="0"/>
                <a:ea typeface="Segoe UI" pitchFamily="34" charset="0"/>
                <a:cs typeface="Segoe UI" pitchFamily="34" charset="0"/>
              </a:rPr>
              <a:t>F. Count with </a:t>
            </a:r>
            <a:r>
              <a:rPr lang="en-US" sz="2400" err="1" smtClean="0">
                <a:latin typeface="Segoe UI" pitchFamily="34" charset="0"/>
                <a:ea typeface="Segoe UI" pitchFamily="34" charset="0"/>
                <a:cs typeface="Segoe UI" pitchFamily="34" charset="0"/>
              </a:rPr>
              <a:t>hemocytometer</a:t>
            </a:r>
            <a:r>
              <a:rPr lang="en-US" sz="2400" smtClean="0">
                <a:latin typeface="Segoe UI" pitchFamily="34" charset="0"/>
                <a:ea typeface="Segoe UI" pitchFamily="34" charset="0"/>
                <a:cs typeface="Segoe UI" pitchFamily="34" charset="0"/>
              </a:rPr>
              <a:t> (= microscope counting).</a:t>
            </a:r>
          </a:p>
          <a:p>
            <a:pPr algn="ctr"/>
            <a:r>
              <a:rPr lang="en-US" sz="2600" spc="-150">
                <a:solidFill>
                  <a:srgbClr val="0070C0"/>
                </a:solidFill>
                <a:latin typeface="Segoe UI" pitchFamily="34" charset="0"/>
                <a:ea typeface="Segoe UI" pitchFamily="34" charset="0"/>
                <a:cs typeface="Segoe UI" pitchFamily="34" charset="0"/>
              </a:rPr>
              <a:t>Total Cell # = Nuclei Density X </a:t>
            </a:r>
            <a:r>
              <a:rPr lang="en-US" sz="2600" spc="-150" smtClean="0">
                <a:solidFill>
                  <a:srgbClr val="0070C0"/>
                </a:solidFill>
                <a:latin typeface="Segoe UI" pitchFamily="34" charset="0"/>
                <a:ea typeface="Segoe UI" pitchFamily="34" charset="0"/>
                <a:cs typeface="Segoe UI" pitchFamily="34" charset="0"/>
              </a:rPr>
              <a:t>Volume</a:t>
            </a:r>
            <a:endParaRPr lang="en-US" sz="2600" spc="-150">
              <a:solidFill>
                <a:srgbClr val="0070C0"/>
              </a:solidFill>
              <a:latin typeface="Segoe UI" pitchFamily="34" charset="0"/>
              <a:ea typeface="Segoe UI" pitchFamily="34" charset="0"/>
              <a:cs typeface="Segoe UI" pitchFamily="34" charset="0"/>
            </a:endParaRPr>
          </a:p>
          <a:p>
            <a:r>
              <a:rPr lang="en-US" sz="2400" smtClean="0">
                <a:latin typeface="Segoe UI" pitchFamily="34" charset="0"/>
                <a:ea typeface="Segoe UI" pitchFamily="34" charset="0"/>
                <a:cs typeface="Segoe UI" pitchFamily="34" charset="0"/>
              </a:rPr>
              <a:t>G. Add </a:t>
            </a:r>
            <a:r>
              <a:rPr lang="en-US" sz="2400" err="1" smtClean="0">
                <a:latin typeface="Segoe UI" pitchFamily="34" charset="0"/>
                <a:ea typeface="Segoe UI" pitchFamily="34" charset="0"/>
                <a:cs typeface="Segoe UI" pitchFamily="34" charset="0"/>
              </a:rPr>
              <a:t>NeuN</a:t>
            </a:r>
            <a:r>
              <a:rPr lang="en-US" sz="2400" smtClean="0">
                <a:latin typeface="Segoe UI" pitchFamily="34" charset="0"/>
                <a:ea typeface="Segoe UI" pitchFamily="34" charset="0"/>
                <a:cs typeface="Segoe UI" pitchFamily="34" charset="0"/>
              </a:rPr>
              <a:t> specific Antigen </a:t>
            </a:r>
            <a:r>
              <a:rPr lang="en-US" sz="2400">
                <a:latin typeface="Segoe UI" pitchFamily="34" charset="0"/>
                <a:ea typeface="Segoe UI" pitchFamily="34" charset="0"/>
                <a:cs typeface="Segoe UI" pitchFamily="34" charset="0"/>
              </a:rPr>
              <a:t>(</a:t>
            </a:r>
            <a:r>
              <a:rPr lang="en-US" sz="2400" smtClean="0">
                <a:latin typeface="Segoe UI" pitchFamily="34" charset="0"/>
                <a:ea typeface="Segoe UI" pitchFamily="34" charset="0"/>
                <a:cs typeface="Segoe UI" pitchFamily="34" charset="0"/>
              </a:rPr>
              <a:t>Mark </a:t>
            </a:r>
            <a:r>
              <a:rPr lang="en-US" sz="2400">
                <a:latin typeface="Segoe UI" pitchFamily="34" charset="0"/>
                <a:ea typeface="Segoe UI" pitchFamily="34" charset="0"/>
                <a:cs typeface="Segoe UI" pitchFamily="34" charset="0"/>
              </a:rPr>
              <a:t>Neurons).</a:t>
            </a:r>
          </a:p>
          <a:p>
            <a:r>
              <a:rPr lang="en-US" sz="2400" smtClean="0">
                <a:latin typeface="Segoe UI" pitchFamily="34" charset="0"/>
                <a:ea typeface="Segoe UI" pitchFamily="34" charset="0"/>
                <a:cs typeface="Segoe UI" pitchFamily="34" charset="0"/>
              </a:rPr>
              <a:t>H. Count “Neurons” (</a:t>
            </a:r>
            <a:r>
              <a:rPr lang="en-US" sz="2400" err="1" smtClean="0">
                <a:latin typeface="Segoe UI" pitchFamily="34" charset="0"/>
                <a:ea typeface="Segoe UI" pitchFamily="34" charset="0"/>
                <a:cs typeface="Segoe UI" pitchFamily="34" charset="0"/>
              </a:rPr>
              <a:t>NeuN</a:t>
            </a:r>
            <a:r>
              <a:rPr lang="en-US" sz="3200" baseline="30000" smtClean="0">
                <a:latin typeface="Segoe UI" pitchFamily="34" charset="0"/>
                <a:ea typeface="Segoe UI" pitchFamily="34" charset="0"/>
                <a:cs typeface="Segoe UI" pitchFamily="34" charset="0"/>
              </a:rPr>
              <a:t>+</a:t>
            </a:r>
            <a:r>
              <a:rPr lang="en-US" sz="2400" smtClean="0">
                <a:latin typeface="Segoe UI" pitchFamily="34" charset="0"/>
                <a:ea typeface="Segoe UI" pitchFamily="34" charset="0"/>
                <a:cs typeface="Segoe UI" pitchFamily="34" charset="0"/>
              </a:rPr>
              <a:t>)</a:t>
            </a:r>
            <a:endParaRPr lang="en-US" sz="2400">
              <a:latin typeface="Segoe UI" pitchFamily="34" charset="0"/>
              <a:ea typeface="Segoe UI" pitchFamily="34" charset="0"/>
              <a:cs typeface="Segoe UI" pitchFamily="34" charset="0"/>
            </a:endParaRPr>
          </a:p>
          <a:p>
            <a:pPr algn="ctr"/>
            <a:r>
              <a:rPr lang="en-US" sz="2400" spc="-150" smtClean="0">
                <a:solidFill>
                  <a:srgbClr val="7030A0"/>
                </a:solidFill>
                <a:latin typeface="Segoe UI" pitchFamily="34" charset="0"/>
                <a:ea typeface="Segoe UI" pitchFamily="34" charset="0"/>
                <a:cs typeface="Segoe UI" pitchFamily="34" charset="0"/>
              </a:rPr>
              <a:t>Glia Cell</a:t>
            </a:r>
            <a:r>
              <a:rPr lang="en-US" sz="2400" spc="-150">
                <a:solidFill>
                  <a:srgbClr val="7030A0"/>
                </a:solidFill>
                <a:latin typeface="Segoe UI" pitchFamily="34" charset="0"/>
                <a:ea typeface="Segoe UI" pitchFamily="34" charset="0"/>
                <a:cs typeface="Segoe UI" pitchFamily="34" charset="0"/>
              </a:rPr>
              <a:t># </a:t>
            </a:r>
            <a:r>
              <a:rPr lang="en-US" sz="2400" spc="-150" smtClean="0">
                <a:solidFill>
                  <a:srgbClr val="7030A0"/>
                </a:solidFill>
                <a:latin typeface="Segoe UI" pitchFamily="34" charset="0"/>
                <a:ea typeface="Segoe UI" pitchFamily="34" charset="0"/>
                <a:cs typeface="Segoe UI" pitchFamily="34" charset="0"/>
              </a:rPr>
              <a:t>= Total Cell</a:t>
            </a:r>
            <a:r>
              <a:rPr lang="en-US" sz="2400" spc="-150">
                <a:solidFill>
                  <a:srgbClr val="7030A0"/>
                </a:solidFill>
                <a:latin typeface="Segoe UI" pitchFamily="34" charset="0"/>
                <a:ea typeface="Segoe UI" pitchFamily="34" charset="0"/>
                <a:cs typeface="Segoe UI" pitchFamily="34" charset="0"/>
              </a:rPr>
              <a:t># </a:t>
            </a:r>
            <a:r>
              <a:rPr lang="en-US" sz="3200" spc="-150" smtClean="0">
                <a:solidFill>
                  <a:srgbClr val="7030A0"/>
                </a:solidFill>
                <a:latin typeface="Segoe UI" pitchFamily="34" charset="0"/>
                <a:ea typeface="Segoe UI" pitchFamily="34" charset="0"/>
                <a:cs typeface="Segoe UI" pitchFamily="34" charset="0"/>
              </a:rPr>
              <a:t>-</a:t>
            </a:r>
            <a:r>
              <a:rPr lang="en-US" sz="2400" spc="-150" smtClean="0">
                <a:solidFill>
                  <a:srgbClr val="7030A0"/>
                </a:solidFill>
                <a:latin typeface="Segoe UI" pitchFamily="34" charset="0"/>
                <a:ea typeface="Segoe UI" pitchFamily="34" charset="0"/>
                <a:cs typeface="Segoe UI" pitchFamily="34" charset="0"/>
              </a:rPr>
              <a:t> #</a:t>
            </a:r>
            <a:r>
              <a:rPr lang="en-US" sz="2400" spc="-150" err="1">
                <a:solidFill>
                  <a:srgbClr val="7030A0"/>
                </a:solidFill>
                <a:latin typeface="Segoe UI" pitchFamily="34" charset="0"/>
                <a:ea typeface="Segoe UI" pitchFamily="34" charset="0"/>
                <a:cs typeface="Segoe UI" pitchFamily="34" charset="0"/>
              </a:rPr>
              <a:t>NeuN</a:t>
            </a:r>
            <a:r>
              <a:rPr lang="en-US" sz="2400" spc="-150" smtClean="0">
                <a:solidFill>
                  <a:srgbClr val="7030A0"/>
                </a:solidFill>
                <a:latin typeface="Segoe UI" pitchFamily="34" charset="0"/>
                <a:ea typeface="Segoe UI" pitchFamily="34" charset="0"/>
                <a:cs typeface="Segoe UI" pitchFamily="34" charset="0"/>
              </a:rPr>
              <a:t>+</a:t>
            </a:r>
          </a:p>
        </p:txBody>
      </p:sp>
      <p:pic>
        <p:nvPicPr>
          <p:cNvPr id="4" name="Picture 2" descr="C:\Users\User\AppData\Local\Temp\enhtmlclip\ScreenClip(5).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2682" b="3042"/>
          <a:stretch/>
        </p:blipFill>
        <p:spPr bwMode="auto">
          <a:xfrm>
            <a:off x="4615652" y="1750866"/>
            <a:ext cx="4163573" cy="477447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6295134" y="1070999"/>
            <a:ext cx="2696416" cy="643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rgbClr val="FFFF00"/>
                </a:solidFill>
              </a:rPr>
              <a:t>Arrowheads</a:t>
            </a:r>
            <a:r>
              <a:rPr lang="en-US" sz="2000" smtClean="0"/>
              <a:t> = </a:t>
            </a:r>
            <a:r>
              <a:rPr lang="en-US" sz="2000" err="1" smtClean="0"/>
              <a:t>NeuN</a:t>
            </a:r>
            <a:r>
              <a:rPr lang="en-US" sz="2000" smtClean="0"/>
              <a:t> negative (=</a:t>
            </a:r>
            <a:r>
              <a:rPr lang="en-US" sz="2000" b="1" smtClean="0"/>
              <a:t>Glia</a:t>
            </a:r>
            <a:r>
              <a:rPr lang="en-US" sz="2000" smtClean="0"/>
              <a:t>)</a:t>
            </a:r>
            <a:endParaRPr lang="en-US" sz="2000"/>
          </a:p>
        </p:txBody>
      </p:sp>
      <p:cxnSp>
        <p:nvCxnSpPr>
          <p:cNvPr id="6" name="Straight Arrow Connector 5"/>
          <p:cNvCxnSpPr/>
          <p:nvPr/>
        </p:nvCxnSpPr>
        <p:spPr>
          <a:xfrm>
            <a:off x="7123144" y="3884909"/>
            <a:ext cx="45342" cy="481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19116" y="2636912"/>
            <a:ext cx="504056"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a:xfrm>
            <a:off x="4788024" y="1617298"/>
            <a:ext cx="1368152" cy="267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B0F0"/>
                </a:solidFill>
              </a:rPr>
              <a:t>A: DAPI</a:t>
            </a:r>
            <a:endParaRPr lang="en-US" sz="2400">
              <a:solidFill>
                <a:srgbClr val="00B0F0"/>
              </a:solidFill>
            </a:endParaRPr>
          </a:p>
        </p:txBody>
      </p:sp>
      <p:sp>
        <p:nvSpPr>
          <p:cNvPr id="12" name="Rectangle 11"/>
          <p:cNvSpPr/>
          <p:nvPr/>
        </p:nvSpPr>
        <p:spPr>
          <a:xfrm>
            <a:off x="4676192" y="5949280"/>
            <a:ext cx="1263960" cy="267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rgbClr val="FF0000"/>
                </a:solidFill>
              </a:rPr>
              <a:t>B: </a:t>
            </a:r>
            <a:r>
              <a:rPr lang="en-US" sz="2000" err="1" smtClean="0">
                <a:solidFill>
                  <a:srgbClr val="FF0000"/>
                </a:solidFill>
              </a:rPr>
              <a:t>NeuN</a:t>
            </a:r>
            <a:endParaRPr lang="en-US" sz="2000">
              <a:solidFill>
                <a:srgbClr val="FF0000"/>
              </a:solidFill>
            </a:endParaRPr>
          </a:p>
        </p:txBody>
      </p:sp>
      <p:pic>
        <p:nvPicPr>
          <p:cNvPr id="3074" name="Picture 2" descr="C:\Users\User\AppData\Local\Microsoft\Windows\Temporary Internet Files\Content.IE5\9J2DQGGX\MC900441438[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100392" y="3514258"/>
            <a:ext cx="905942" cy="90594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07707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3528" y="152718"/>
            <a:ext cx="8496944" cy="1371600"/>
          </a:xfrm>
        </p:spPr>
        <p:txBody>
          <a:bodyPr>
            <a:noAutofit/>
          </a:bodyPr>
          <a:lstStyle/>
          <a:p>
            <a:pPr algn="ctr"/>
            <a:r>
              <a:rPr lang="en-US" sz="4000" b="1" smtClean="0">
                <a:solidFill>
                  <a:srgbClr val="C00000"/>
                </a:solidFill>
                <a:latin typeface="Segoe UI Symbol" pitchFamily="34" charset="0"/>
                <a:ea typeface="Segoe UI Symbol" pitchFamily="34" charset="0"/>
                <a:cs typeface="Segoe UI" pitchFamily="34" charset="0"/>
              </a:rPr>
              <a:t>isotropic Fractionation</a:t>
            </a:r>
            <a:br>
              <a:rPr lang="en-US" sz="4000" b="1" smtClean="0">
                <a:solidFill>
                  <a:srgbClr val="C00000"/>
                </a:solidFill>
                <a:latin typeface="Segoe UI Symbol" pitchFamily="34" charset="0"/>
                <a:ea typeface="Segoe UI Symbol" pitchFamily="34" charset="0"/>
                <a:cs typeface="Segoe UI" pitchFamily="34" charset="0"/>
              </a:rPr>
            </a:br>
            <a:r>
              <a:rPr lang="en-US" sz="4000" b="1" u="sng" smtClean="0">
                <a:solidFill>
                  <a:srgbClr val="C00000"/>
                </a:solidFill>
                <a:latin typeface="Segoe UI Symbol" pitchFamily="34" charset="0"/>
                <a:ea typeface="Segoe UI Symbol" pitchFamily="34" charset="0"/>
              </a:rPr>
              <a:t>Benefits:</a:t>
            </a:r>
            <a:endParaRPr lang="en-US" sz="4000">
              <a:solidFill>
                <a:srgbClr val="C00000"/>
              </a:solidFill>
              <a:latin typeface="Segoe UI Symbol" pitchFamily="34" charset="0"/>
              <a:ea typeface="Segoe UI Symbol" pitchFamily="34" charset="0"/>
              <a:cs typeface="Segoe UI" pitchFamily="34" charset="0"/>
            </a:endParaRPr>
          </a:p>
        </p:txBody>
      </p:sp>
      <p:sp>
        <p:nvSpPr>
          <p:cNvPr id="5" name="Content Placeholder 2"/>
          <p:cNvSpPr txBox="1">
            <a:spLocks/>
          </p:cNvSpPr>
          <p:nvPr/>
        </p:nvSpPr>
        <p:spPr>
          <a:xfrm>
            <a:off x="457200" y="1752600"/>
            <a:ext cx="7620000"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457200" indent="-457200">
              <a:buFont typeface="Arial" pitchFamily="34" charset="0"/>
              <a:buAutoNum type="alphaUcPeriod"/>
            </a:pPr>
            <a:endParaRPr lang="en-US" b="0" smtClean="0"/>
          </a:p>
          <a:p>
            <a:pPr marL="457200" indent="-457200">
              <a:buFont typeface="Arial" pitchFamily="34" charset="0"/>
              <a:buAutoNum type="alphaUcPeriod"/>
            </a:pPr>
            <a:endParaRPr lang="en-US"/>
          </a:p>
        </p:txBody>
      </p:sp>
      <p:graphicFrame>
        <p:nvGraphicFramePr>
          <p:cNvPr id="7" name="Table 6"/>
          <p:cNvGraphicFramePr>
            <a:graphicFrameLocks noGrp="1"/>
          </p:cNvGraphicFramePr>
          <p:nvPr>
            <p:extLst>
              <p:ext uri="{D42A27DB-BD31-4B8C-83A1-F6EECF244321}">
                <p14:modId xmlns="" xmlns:p14="http://schemas.microsoft.com/office/powerpoint/2010/main" val="3430234183"/>
              </p:ext>
            </p:extLst>
          </p:nvPr>
        </p:nvGraphicFramePr>
        <p:xfrm>
          <a:off x="426978" y="1484784"/>
          <a:ext cx="8331021" cy="2895600"/>
        </p:xfrm>
        <a:graphic>
          <a:graphicData uri="http://schemas.openxmlformats.org/drawingml/2006/table">
            <a:tbl>
              <a:tblPr firstRow="1" bandRow="1">
                <a:tableStyleId>{5C22544A-7EE6-4342-B048-85BDC9FD1C3A}</a:tableStyleId>
              </a:tblPr>
              <a:tblGrid>
                <a:gridCol w="2458334"/>
                <a:gridCol w="5872687"/>
              </a:tblGrid>
              <a:tr h="25478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smtClean="0">
                          <a:ln>
                            <a:noFill/>
                          </a:ln>
                          <a:solidFill>
                            <a:srgbClr val="000000"/>
                          </a:solidFill>
                          <a:effectLst/>
                          <a:uLnTx/>
                          <a:uFillTx/>
                          <a:latin typeface="Segoe UI" pitchFamily="34" charset="0"/>
                          <a:ea typeface="Segoe UI" pitchFamily="34" charset="0"/>
                          <a:cs typeface="Segoe UI" pitchFamily="34" charset="0"/>
                        </a:rPr>
                        <a:t>Absolute, accurate </a:t>
                      </a:r>
                      <a:r>
                        <a:rPr kumimoji="0" lang="en-US" sz="2800" b="1" i="0" u="none" strike="noStrike" kern="1200" cap="none" spc="0" normalizeH="0" baseline="0" noProof="0" dirty="0" smtClean="0">
                          <a:ln>
                            <a:noFill/>
                          </a:ln>
                          <a:solidFill>
                            <a:srgbClr val="000000"/>
                          </a:solidFill>
                          <a:effectLst/>
                          <a:uLnTx/>
                          <a:uFillTx/>
                          <a:latin typeface="Segoe UI" pitchFamily="34" charset="0"/>
                          <a:ea typeface="Segoe UI" pitchFamily="34" charset="0"/>
                          <a:cs typeface="Segoe UI" pitchFamily="34" charset="0"/>
                        </a:rPr>
                        <a:t>quantitative </a:t>
                      </a:r>
                      <a:r>
                        <a:rPr kumimoji="0" lang="en-US" sz="2600" b="1" i="0" u="none" strike="noStrike" kern="1200" cap="none" spc="0" normalizeH="0" baseline="0" noProof="0" dirty="0" smtClean="0">
                          <a:ln>
                            <a:noFill/>
                          </a:ln>
                          <a:solidFill>
                            <a:srgbClr val="000000"/>
                          </a:solidFill>
                          <a:effectLst/>
                          <a:uLnTx/>
                          <a:uFillTx/>
                          <a:latin typeface="Segoe UI" pitchFamily="34" charset="0"/>
                          <a:ea typeface="Segoe UI" pitchFamily="34" charset="0"/>
                          <a:cs typeface="Segoe UI" pitchFamily="34" charset="0"/>
                        </a:rPr>
                        <a:t>count </a:t>
                      </a:r>
                      <a:r>
                        <a:rPr kumimoji="0" lang="en-US" sz="2600" b="0" i="0" u="none" strike="noStrike" kern="1200" cap="none" spc="0" normalizeH="0" baseline="0" noProof="0" dirty="0" smtClean="0">
                          <a:ln>
                            <a:noFill/>
                          </a:ln>
                          <a:solidFill>
                            <a:srgbClr val="000000"/>
                          </a:solidFill>
                          <a:effectLst/>
                          <a:uLnTx/>
                          <a:uFillTx/>
                          <a:latin typeface="Segoe UI" pitchFamily="34" charset="0"/>
                          <a:ea typeface="Segoe UI" pitchFamily="34" charset="0"/>
                          <a:cs typeface="Segoe UI" pitchFamily="34" charset="0"/>
                        </a:rPr>
                        <a:t>of Neurons, </a:t>
                      </a:r>
                      <a:r>
                        <a:rPr kumimoji="0" lang="en-US" sz="2600" b="0" i="0" u="none" strike="noStrike" kern="1200" cap="none" spc="0" normalizeH="0" baseline="0" noProof="0" dirty="0" err="1" smtClean="0">
                          <a:ln>
                            <a:noFill/>
                          </a:ln>
                          <a:solidFill>
                            <a:srgbClr val="000000"/>
                          </a:solidFill>
                          <a:effectLst/>
                          <a:uLnTx/>
                          <a:uFillTx/>
                          <a:latin typeface="Segoe UI" pitchFamily="34" charset="0"/>
                          <a:ea typeface="Segoe UI" pitchFamily="34" charset="0"/>
                          <a:cs typeface="Segoe UI" pitchFamily="34" charset="0"/>
                        </a:rPr>
                        <a:t>Glia</a:t>
                      </a:r>
                      <a:endParaRPr kumimoji="0" lang="en-US" sz="2600" b="0" i="0" u="none" strike="noStrike" kern="1200" cap="none" spc="0" normalizeH="0" baseline="0" noProof="0" dirty="0" smtClean="0">
                        <a:ln>
                          <a:noFill/>
                        </a:ln>
                        <a:solidFill>
                          <a:srgbClr val="000000"/>
                        </a:solidFill>
                        <a:effectLst/>
                        <a:uLnTx/>
                        <a:uFillTx/>
                        <a:latin typeface="Segoe UI" pitchFamily="34" charset="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rgbClr val="000000"/>
                        </a:solidFill>
                        <a:effectLst/>
                        <a:uLnTx/>
                        <a:uFillTx/>
                        <a:latin typeface="Segoe UI" pitchFamily="34" charset="0"/>
                        <a:ea typeface="Segoe UI" pitchFamily="34" charset="0"/>
                        <a:cs typeface="Segoe UI" pitchFamily="34" charset="0"/>
                      </a:endParaRPr>
                    </a:p>
                    <a:p>
                      <a:endParaRPr lang="en-US" sz="2600" dirty="0">
                        <a:latin typeface="Segoe UI" pitchFamily="34" charset="0"/>
                        <a:ea typeface="Segoe UI" pitchFamily="34" charset="0"/>
                        <a:cs typeface="Segoe UI" pitchFamily="34" charset="0"/>
                      </a:endParaRPr>
                    </a:p>
                  </a:txBody>
                  <a:tcPr>
                    <a:gradFill>
                      <a:gsLst>
                        <a:gs pos="0">
                          <a:schemeClr val="accent6">
                            <a:lumMod val="40000"/>
                            <a:lumOff val="60000"/>
                          </a:schemeClr>
                        </a:gs>
                        <a:gs pos="50000">
                          <a:schemeClr val="accent1">
                            <a:tint val="44500"/>
                            <a:satMod val="160000"/>
                          </a:schemeClr>
                        </a:gs>
                        <a:gs pos="100000">
                          <a:schemeClr val="accent1">
                            <a:tint val="23500"/>
                            <a:satMod val="160000"/>
                          </a:schemeClr>
                        </a:gs>
                      </a:gsLst>
                      <a:lin ang="5400000" scaled="0"/>
                    </a:gradFill>
                  </a:tcPr>
                </a:tc>
                <a:tc>
                  <a:txBody>
                    <a:bodyPr/>
                    <a:lstStyle/>
                    <a:p>
                      <a:r>
                        <a:rPr lang="en-US" sz="2600" smtClean="0">
                          <a:latin typeface="Segoe UI" pitchFamily="34" charset="0"/>
                          <a:ea typeface="Segoe UI" pitchFamily="34" charset="0"/>
                          <a:cs typeface="Segoe UI" pitchFamily="34" charset="0"/>
                        </a:rPr>
                        <a:t>Less room for human error.</a:t>
                      </a:r>
                    </a:p>
                    <a:p>
                      <a:r>
                        <a:rPr lang="en-US" sz="2600" smtClean="0">
                          <a:latin typeface="Segoe UI" pitchFamily="34" charset="0"/>
                          <a:ea typeface="Segoe UI" pitchFamily="34" charset="0"/>
                          <a:cs typeface="Segoe UI" pitchFamily="34" charset="0"/>
                        </a:rPr>
                        <a:t>Can Analyze </a:t>
                      </a:r>
                      <a:r>
                        <a:rPr lang="en-US" sz="2600" b="1" u="sng" smtClean="0">
                          <a:latin typeface="Segoe UI" pitchFamily="34" charset="0"/>
                          <a:ea typeface="Segoe UI" pitchFamily="34" charset="0"/>
                          <a:cs typeface="Segoe UI" pitchFamily="34" charset="0"/>
                        </a:rPr>
                        <a:t>whole brain</a:t>
                      </a:r>
                      <a:r>
                        <a:rPr lang="en-US" sz="2600" smtClean="0">
                          <a:latin typeface="Segoe UI" pitchFamily="34" charset="0"/>
                          <a:ea typeface="Segoe UI" pitchFamily="34" charset="0"/>
                          <a:cs typeface="Segoe UI" pitchFamily="34" charset="0"/>
                        </a:rPr>
                        <a:t>, not just slices or regions.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600" smtClean="0">
                          <a:latin typeface="Segoe UI" pitchFamily="34" charset="0"/>
                          <a:ea typeface="Segoe UI" pitchFamily="34" charset="0"/>
                          <a:cs typeface="Segoe UI" pitchFamily="34" charset="0"/>
                        </a:rPr>
                        <a:t>Yields absolute </a:t>
                      </a:r>
                      <a:r>
                        <a:rPr lang="en-US" sz="2600" b="1" u="sng" smtClean="0">
                          <a:latin typeface="Segoe UI" pitchFamily="34" charset="0"/>
                          <a:ea typeface="Segoe UI" pitchFamily="34" charset="0"/>
                          <a:cs typeface="Segoe UI" pitchFamily="34" charset="0"/>
                        </a:rPr>
                        <a:t>Cell Count </a:t>
                      </a:r>
                      <a:r>
                        <a:rPr lang="en-US" sz="2600" smtClean="0">
                          <a:latin typeface="Segoe UI" pitchFamily="34" charset="0"/>
                          <a:ea typeface="Segoe UI" pitchFamily="34" charset="0"/>
                          <a:cs typeface="Segoe UI" pitchFamily="34" charset="0"/>
                        </a:rPr>
                        <a:t>independent of Brain Volume/Mass.  </a:t>
                      </a:r>
                    </a:p>
                  </a:txBody>
                  <a:tcPr>
                    <a:gradFill>
                      <a:gsLst>
                        <a:gs pos="0">
                          <a:schemeClr val="accent6">
                            <a:lumMod val="40000"/>
                            <a:lumOff val="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Tree>
    <p:extLst>
      <p:ext uri="{BB962C8B-B14F-4D97-AF65-F5344CB8AC3E}">
        <p14:creationId xmlns="" xmlns:p14="http://schemas.microsoft.com/office/powerpoint/2010/main" val="349189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52718"/>
            <a:ext cx="8136904" cy="1371600"/>
          </a:xfrm>
        </p:spPr>
        <p:txBody>
          <a:bodyPr>
            <a:normAutofit/>
          </a:bodyPr>
          <a:lstStyle/>
          <a:p>
            <a:r>
              <a:rPr lang="en-US" sz="4000" b="1" smtClean="0">
                <a:solidFill>
                  <a:srgbClr val="C00000"/>
                </a:solidFill>
                <a:latin typeface="Segoe UI Symbol" pitchFamily="34" charset="0"/>
                <a:ea typeface="Segoe UI Symbol" pitchFamily="34" charset="0"/>
                <a:cs typeface="Segoe UI" pitchFamily="34" charset="0"/>
              </a:rPr>
              <a:t>isotropic </a:t>
            </a:r>
            <a:r>
              <a:rPr lang="en-US" sz="4000" b="1">
                <a:solidFill>
                  <a:srgbClr val="C00000"/>
                </a:solidFill>
                <a:latin typeface="Segoe UI Symbol" pitchFamily="34" charset="0"/>
                <a:ea typeface="Segoe UI Symbol" pitchFamily="34" charset="0"/>
                <a:cs typeface="Segoe UI" pitchFamily="34" charset="0"/>
              </a:rPr>
              <a:t>Fractionation </a:t>
            </a:r>
            <a:r>
              <a:rPr lang="en-US" sz="4000" b="1" u="sng" smtClean="0">
                <a:latin typeface="Segoe UI Symbol" pitchFamily="34" charset="0"/>
                <a:ea typeface="Segoe UI Symbol" pitchFamily="34" charset="0"/>
              </a:rPr>
              <a:t>Findings (I):</a:t>
            </a:r>
            <a:endParaRPr lang="en-US" sz="4000"/>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4106264975"/>
              </p:ext>
            </p:extLst>
          </p:nvPr>
        </p:nvGraphicFramePr>
        <p:xfrm>
          <a:off x="179512" y="908720"/>
          <a:ext cx="8496942" cy="5217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107503" y="6070887"/>
            <a:ext cx="8568951" cy="584775"/>
          </a:xfrm>
          <a:prstGeom prst="rect">
            <a:avLst/>
          </a:prstGeom>
        </p:spPr>
        <p:txBody>
          <a:bodyPr wrap="square">
            <a:spAutoFit/>
          </a:bodyPr>
          <a:lstStyle/>
          <a:p>
            <a:r>
              <a:rPr lang="en-US" sz="1600" err="1" smtClean="0"/>
              <a:t>Herculano-Houzel</a:t>
            </a:r>
            <a:r>
              <a:rPr lang="en-US" sz="1600" smtClean="0"/>
              <a:t> </a:t>
            </a:r>
            <a:r>
              <a:rPr lang="en-US" sz="1600"/>
              <a:t>and </a:t>
            </a:r>
            <a:r>
              <a:rPr lang="en-US" sz="1600" smtClean="0"/>
              <a:t>Lent; Isotropic </a:t>
            </a:r>
            <a:r>
              <a:rPr lang="en-US" sz="1600"/>
              <a:t>Fractionator: A Simple, Rapid Method </a:t>
            </a:r>
            <a:r>
              <a:rPr lang="en-US" sz="1600" smtClean="0"/>
              <a:t>for the </a:t>
            </a:r>
            <a:r>
              <a:rPr lang="en-US" sz="1600"/>
              <a:t>Quantification of Total Cell and Neuron </a:t>
            </a:r>
            <a:r>
              <a:rPr lang="en-US" sz="1600" smtClean="0"/>
              <a:t>Numbers in </a:t>
            </a:r>
            <a:r>
              <a:rPr lang="en-US" sz="1600"/>
              <a:t>the </a:t>
            </a:r>
            <a:r>
              <a:rPr lang="en-US" sz="1600" smtClean="0"/>
              <a:t>Brain</a:t>
            </a:r>
            <a:r>
              <a:rPr lang="en-US" sz="1600"/>
              <a:t>; </a:t>
            </a:r>
            <a:r>
              <a:rPr lang="en-US" sz="1600" i="1"/>
              <a:t>Journal of Neuroscience, </a:t>
            </a:r>
            <a:r>
              <a:rPr lang="en-US" sz="1600" i="1" smtClean="0"/>
              <a:t>2005</a:t>
            </a:r>
            <a:endParaRPr lang="en-US" sz="1600" i="1"/>
          </a:p>
        </p:txBody>
      </p:sp>
    </p:spTree>
    <p:extLst>
      <p:ext uri="{BB962C8B-B14F-4D97-AF65-F5344CB8AC3E}">
        <p14:creationId xmlns="" xmlns:p14="http://schemas.microsoft.com/office/powerpoint/2010/main" val="1580511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12" y="188640"/>
            <a:ext cx="8709822" cy="637321"/>
          </a:xfrm>
        </p:spPr>
        <p:txBody>
          <a:bodyPr>
            <a:noAutofit/>
          </a:bodyPr>
          <a:lstStyle/>
          <a:p>
            <a:r>
              <a:rPr lang="en-US" sz="4000" b="1" u="sng">
                <a:latin typeface="Segoe UI Symbol" pitchFamily="34" charset="0"/>
                <a:ea typeface="Segoe UI Symbol" pitchFamily="34" charset="0"/>
              </a:rPr>
              <a:t>Findings (</a:t>
            </a:r>
            <a:r>
              <a:rPr lang="en-US" sz="4000" b="1" u="sng" smtClean="0">
                <a:latin typeface="Segoe UI Symbol" pitchFamily="34" charset="0"/>
                <a:ea typeface="Segoe UI Symbol" pitchFamily="34" charset="0"/>
              </a:rPr>
              <a:t>II): </a:t>
            </a:r>
            <a:r>
              <a:rPr lang="en-US" sz="4000" b="1" smtClean="0">
                <a:solidFill>
                  <a:srgbClr val="C00000"/>
                </a:solidFill>
                <a:latin typeface="Segoe UI Symbol" pitchFamily="34" charset="0"/>
                <a:ea typeface="Segoe UI Symbol" pitchFamily="34" charset="0"/>
                <a:cs typeface="Segoe UI" pitchFamily="34" charset="0"/>
              </a:rPr>
              <a:t>- </a:t>
            </a:r>
            <a:r>
              <a:rPr lang="en-US" sz="4000" b="1" u="sng" err="1" smtClean="0">
                <a:solidFill>
                  <a:srgbClr val="FF0000"/>
                </a:solidFill>
                <a:latin typeface="Segoe UI Symbol" pitchFamily="34" charset="0"/>
                <a:ea typeface="Segoe UI Symbol" pitchFamily="34" charset="0"/>
                <a:cs typeface="Segoe UI" pitchFamily="34" charset="0"/>
              </a:rPr>
              <a:t>HumAN</a:t>
            </a:r>
            <a:r>
              <a:rPr lang="en-US" sz="4000" b="1" u="sng" err="1" smtClean="0">
                <a:solidFill>
                  <a:srgbClr val="FF0000"/>
                </a:solidFill>
                <a:latin typeface="Segoe UI Symbol" pitchFamily="34" charset="0"/>
                <a:ea typeface="Segoe UI Symbol" pitchFamily="34" charset="0"/>
              </a:rPr>
              <a:t>s</a:t>
            </a:r>
            <a:r>
              <a:rPr lang="en-US" sz="4000" b="1" u="sng">
                <a:solidFill>
                  <a:srgbClr val="FF0000"/>
                </a:solidFill>
                <a:latin typeface="Segoe UI Symbol" pitchFamily="34" charset="0"/>
                <a:ea typeface="Segoe UI Symbol" pitchFamily="34" charset="0"/>
              </a:rPr>
              <a:t>:</a:t>
            </a:r>
            <a:endParaRPr lang="en-US" sz="4000" u="sng">
              <a:solidFill>
                <a:srgbClr val="FF0000"/>
              </a:solidFill>
            </a:endParaRPr>
          </a:p>
        </p:txBody>
      </p:sp>
      <p:cxnSp>
        <p:nvCxnSpPr>
          <p:cNvPr id="9" name="Straight Arrow Connector 8"/>
          <p:cNvCxnSpPr/>
          <p:nvPr/>
        </p:nvCxnSpPr>
        <p:spPr>
          <a:xfrm flipH="1">
            <a:off x="4499992" y="2348880"/>
            <a:ext cx="1440160" cy="7920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pic>
        <p:nvPicPr>
          <p:cNvPr id="2052" name="Picture 4" descr="C:\Users\User\AppData\Local\Temp\enhtmlclip\HumanBrainNumbers2.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414" t="1590" r="980" b="5701"/>
          <a:stretch/>
        </p:blipFill>
        <p:spPr bwMode="auto">
          <a:xfrm>
            <a:off x="251520" y="884583"/>
            <a:ext cx="8345829" cy="572195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 name="Straight Arrow Connector 3"/>
          <p:cNvCxnSpPr/>
          <p:nvPr/>
        </p:nvCxnSpPr>
        <p:spPr>
          <a:xfrm>
            <a:off x="107504" y="1124744"/>
            <a:ext cx="412372" cy="0"/>
          </a:xfrm>
          <a:prstGeom prst="straightConnector1">
            <a:avLst/>
          </a:prstGeom>
          <a:ln w="63500">
            <a:tailEnd type="arrow"/>
          </a:ln>
        </p:spPr>
        <p:style>
          <a:lnRef idx="3">
            <a:schemeClr val="accent5"/>
          </a:lnRef>
          <a:fillRef idx="0">
            <a:schemeClr val="accent5"/>
          </a:fillRef>
          <a:effectRef idx="2">
            <a:schemeClr val="accent5"/>
          </a:effectRef>
          <a:fontRef idx="minor">
            <a:schemeClr val="tx1"/>
          </a:fontRef>
        </p:style>
      </p:cxnSp>
      <p:sp>
        <p:nvSpPr>
          <p:cNvPr id="5" name="Down Arrow 4"/>
          <p:cNvSpPr/>
          <p:nvPr/>
        </p:nvSpPr>
        <p:spPr>
          <a:xfrm flipV="1">
            <a:off x="6804248" y="3488155"/>
            <a:ext cx="216024" cy="27951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ight Arrow 6"/>
          <p:cNvSpPr/>
          <p:nvPr/>
        </p:nvSpPr>
        <p:spPr>
          <a:xfrm>
            <a:off x="5815002" y="5733256"/>
            <a:ext cx="432048" cy="3135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 name="Right Arrow 2"/>
          <p:cNvSpPr/>
          <p:nvPr/>
        </p:nvSpPr>
        <p:spPr>
          <a:xfrm flipH="1">
            <a:off x="4983903" y="1232756"/>
            <a:ext cx="234890" cy="21602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12134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6419056" cy="678904"/>
          </a:xfrm>
        </p:spPr>
        <p:txBody>
          <a:bodyPr/>
          <a:lstStyle/>
          <a:p>
            <a:r>
              <a:rPr lang="en-US" b="1" u="sng" smtClean="0">
                <a:latin typeface="Segoe UI Symbol" pitchFamily="34" charset="0"/>
                <a:ea typeface="Segoe UI Symbol" pitchFamily="34" charset="0"/>
              </a:rPr>
              <a:t>Findings (III): </a:t>
            </a:r>
            <a:r>
              <a:rPr lang="en-US" b="1" smtClean="0">
                <a:solidFill>
                  <a:srgbClr val="C00000"/>
                </a:solidFill>
                <a:latin typeface="Segoe UI Symbol" pitchFamily="34" charset="0"/>
                <a:ea typeface="Segoe UI Symbol" pitchFamily="34" charset="0"/>
                <a:cs typeface="Segoe UI" pitchFamily="34" charset="0"/>
              </a:rPr>
              <a:t>- </a:t>
            </a:r>
            <a:r>
              <a:rPr lang="en-US" b="1" u="sng" err="1" smtClean="0">
                <a:solidFill>
                  <a:srgbClr val="FF0000"/>
                </a:solidFill>
                <a:latin typeface="Segoe UI Symbol" pitchFamily="34" charset="0"/>
                <a:ea typeface="Segoe UI Symbol" pitchFamily="34" charset="0"/>
                <a:cs typeface="Segoe UI" pitchFamily="34" charset="0"/>
              </a:rPr>
              <a:t>HumAN</a:t>
            </a:r>
            <a:r>
              <a:rPr lang="en-US" b="1" u="sng" err="1" smtClean="0">
                <a:solidFill>
                  <a:srgbClr val="FF0000"/>
                </a:solidFill>
                <a:latin typeface="Segoe UI Symbol" pitchFamily="34" charset="0"/>
                <a:ea typeface="Segoe UI Symbol" pitchFamily="34" charset="0"/>
              </a:rPr>
              <a:t>s</a:t>
            </a:r>
            <a:r>
              <a:rPr lang="en-US" b="1" u="sng" smtClean="0">
                <a:solidFill>
                  <a:srgbClr val="FF0000"/>
                </a:solidFill>
                <a:latin typeface="Segoe UI Symbol" pitchFamily="34" charset="0"/>
                <a:ea typeface="Segoe UI Symbol" pitchFamily="34" charset="0"/>
              </a:rPr>
              <a:t>:</a:t>
            </a:r>
            <a:endParaRPr lang="en-US"/>
          </a:p>
        </p:txBody>
      </p:sp>
      <p:sp>
        <p:nvSpPr>
          <p:cNvPr id="3" name="Content Placeholder 2"/>
          <p:cNvSpPr>
            <a:spLocks noGrp="1"/>
          </p:cNvSpPr>
          <p:nvPr>
            <p:ph idx="1"/>
          </p:nvPr>
        </p:nvSpPr>
        <p:spPr>
          <a:xfrm>
            <a:off x="5679" y="692696"/>
            <a:ext cx="8742785" cy="5112568"/>
          </a:xfrm>
        </p:spPr>
        <p:txBody>
          <a:bodyPr>
            <a:noAutofit/>
          </a:bodyPr>
          <a:lstStyle/>
          <a:p>
            <a:pPr marL="342900" indent="-342900"/>
            <a:r>
              <a:rPr lang="en-US" sz="3200" b="0" smtClean="0">
                <a:latin typeface="Segoe UI Semibold" pitchFamily="34" charset="0"/>
              </a:rPr>
              <a:t>Our brain </a:t>
            </a:r>
            <a:r>
              <a:rPr lang="en-US" sz="3200" b="0">
                <a:latin typeface="Segoe UI Semibold" pitchFamily="34" charset="0"/>
              </a:rPr>
              <a:t>has </a:t>
            </a:r>
            <a:r>
              <a:rPr lang="en-US" sz="3600" u="sng">
                <a:solidFill>
                  <a:srgbClr val="FF0000"/>
                </a:solidFill>
                <a:latin typeface="Segoe UI Semibold" pitchFamily="34" charset="0"/>
              </a:rPr>
              <a:t>86</a:t>
            </a:r>
            <a:r>
              <a:rPr lang="en-US" sz="2800" u="sng">
                <a:solidFill>
                  <a:srgbClr val="C00000"/>
                </a:solidFill>
                <a:latin typeface="Segoe UI Semibold" pitchFamily="34" charset="0"/>
              </a:rPr>
              <a:t> ± 8 </a:t>
            </a:r>
            <a:r>
              <a:rPr lang="en-US" sz="3600" u="sng">
                <a:solidFill>
                  <a:srgbClr val="C00000"/>
                </a:solidFill>
                <a:latin typeface="Segoe UI Semibold" pitchFamily="34" charset="0"/>
              </a:rPr>
              <a:t>billion</a:t>
            </a:r>
            <a:r>
              <a:rPr lang="en-US" sz="2800" u="sng">
                <a:solidFill>
                  <a:srgbClr val="C00000"/>
                </a:solidFill>
                <a:latin typeface="Segoe UI Semibold" pitchFamily="34" charset="0"/>
              </a:rPr>
              <a:t> </a:t>
            </a:r>
            <a:r>
              <a:rPr lang="en-US" sz="3200" err="1">
                <a:solidFill>
                  <a:srgbClr val="C00000"/>
                </a:solidFill>
                <a:latin typeface="Segoe UI Semibold" pitchFamily="34" charset="0"/>
              </a:rPr>
              <a:t>NeuN</a:t>
            </a:r>
            <a:r>
              <a:rPr lang="en-US" sz="3200">
                <a:solidFill>
                  <a:srgbClr val="C00000"/>
                </a:solidFill>
                <a:latin typeface="Segoe UI Semibold" pitchFamily="34" charset="0"/>
              </a:rPr>
              <a:t>+ </a:t>
            </a:r>
            <a:r>
              <a:rPr lang="en-US" sz="3200" smtClean="0">
                <a:solidFill>
                  <a:srgbClr val="C00000"/>
                </a:solidFill>
                <a:latin typeface="Segoe UI Semibold" pitchFamily="34" charset="0"/>
              </a:rPr>
              <a:t>(“</a:t>
            </a:r>
            <a:r>
              <a:rPr lang="en-US" sz="3200">
                <a:solidFill>
                  <a:srgbClr val="C00000"/>
                </a:solidFill>
                <a:latin typeface="Segoe UI Semibold" pitchFamily="34" charset="0"/>
              </a:rPr>
              <a:t>neurons”) </a:t>
            </a:r>
            <a:r>
              <a:rPr lang="en-US" sz="3200" b="0">
                <a:latin typeface="Segoe UI Semibold" pitchFamily="34" charset="0"/>
              </a:rPr>
              <a:t>and ~</a:t>
            </a:r>
            <a:r>
              <a:rPr lang="en-US" sz="3600" b="0">
                <a:solidFill>
                  <a:srgbClr val="C00000"/>
                </a:solidFill>
                <a:latin typeface="Segoe UI Semibold" pitchFamily="34" charset="0"/>
              </a:rPr>
              <a:t>84.6</a:t>
            </a:r>
            <a:r>
              <a:rPr lang="en-US" sz="3200" b="0">
                <a:solidFill>
                  <a:srgbClr val="C00000"/>
                </a:solidFill>
                <a:latin typeface="Segoe UI Semibold" pitchFamily="34" charset="0"/>
              </a:rPr>
              <a:t> </a:t>
            </a:r>
            <a:r>
              <a:rPr lang="en-US" sz="3200" b="0">
                <a:latin typeface="Segoe UI Semibold" pitchFamily="34" charset="0"/>
              </a:rPr>
              <a:t>billion </a:t>
            </a:r>
            <a:r>
              <a:rPr lang="en-US" sz="3200" b="0" smtClean="0">
                <a:latin typeface="Segoe UI Semibold" pitchFamily="34" charset="0"/>
              </a:rPr>
              <a:t>“</a:t>
            </a:r>
            <a:r>
              <a:rPr lang="en-US" sz="3600" b="0" smtClean="0">
                <a:solidFill>
                  <a:srgbClr val="C00000"/>
                </a:solidFill>
                <a:latin typeface="Segoe UI Semibold" pitchFamily="34" charset="0"/>
              </a:rPr>
              <a:t>Glia</a:t>
            </a:r>
            <a:r>
              <a:rPr lang="en-US" sz="3200" b="0" smtClean="0">
                <a:latin typeface="Segoe UI Semibold" pitchFamily="34" charset="0"/>
              </a:rPr>
              <a:t>”. </a:t>
            </a:r>
          </a:p>
          <a:p>
            <a:pPr marL="342900" indent="-342900"/>
            <a:r>
              <a:rPr lang="en-US" sz="3200" b="0">
                <a:solidFill>
                  <a:srgbClr val="FF0000"/>
                </a:solidFill>
                <a:latin typeface="Segoe UI Semibold" pitchFamily="34" charset="0"/>
              </a:rPr>
              <a:t>	</a:t>
            </a:r>
            <a:r>
              <a:rPr lang="en-US" sz="3200" b="0" smtClean="0">
                <a:solidFill>
                  <a:srgbClr val="FF0000"/>
                </a:solidFill>
                <a:latin typeface="Segoe UI Semibold" pitchFamily="34" charset="0"/>
              </a:rPr>
              <a:t>			</a:t>
            </a:r>
            <a:r>
              <a:rPr lang="en-US" sz="3200" b="0" u="sng" smtClean="0">
                <a:solidFill>
                  <a:srgbClr val="FF0000"/>
                </a:solidFill>
                <a:latin typeface="Segoe UI Semibold" pitchFamily="34" charset="0"/>
              </a:rPr>
              <a:t>NOT </a:t>
            </a:r>
            <a:r>
              <a:rPr lang="en-US" sz="3200" b="0" u="sng">
                <a:solidFill>
                  <a:srgbClr val="FF0000"/>
                </a:solidFill>
                <a:latin typeface="Segoe UI Semibold" pitchFamily="34" charset="0"/>
              </a:rPr>
              <a:t>100 Billion! </a:t>
            </a:r>
            <a:endParaRPr lang="en-US" sz="3200" b="0" i="1" smtClean="0">
              <a:solidFill>
                <a:schemeClr val="tx2"/>
              </a:solidFill>
              <a:latin typeface="Segoe UI Semibold" pitchFamily="34" charset="0"/>
            </a:endParaRPr>
          </a:p>
          <a:p>
            <a:pPr marL="342900" indent="-342900">
              <a:buFont typeface="Arial" pitchFamily="34" charset="0"/>
              <a:buChar char="•"/>
            </a:pPr>
            <a:r>
              <a:rPr lang="en-US" sz="3200" b="0" i="1" smtClean="0">
                <a:solidFill>
                  <a:schemeClr val="tx2"/>
                </a:solidFill>
                <a:latin typeface="Segoe UI Semibold" pitchFamily="34" charset="0"/>
              </a:rPr>
              <a:t>More</a:t>
            </a:r>
            <a:r>
              <a:rPr lang="en-US" sz="3200" b="0" smtClean="0">
                <a:solidFill>
                  <a:schemeClr val="tx2"/>
                </a:solidFill>
                <a:latin typeface="Segoe UI Semibold" pitchFamily="34" charset="0"/>
              </a:rPr>
              <a:t>  Neurons </a:t>
            </a:r>
            <a:r>
              <a:rPr lang="en-US" sz="3200" b="0">
                <a:solidFill>
                  <a:schemeClr val="tx2"/>
                </a:solidFill>
                <a:latin typeface="Segoe UI Semibold" pitchFamily="34" charset="0"/>
              </a:rPr>
              <a:t>than </a:t>
            </a:r>
            <a:r>
              <a:rPr lang="en-US" sz="3200" b="0" smtClean="0">
                <a:solidFill>
                  <a:schemeClr val="tx2"/>
                </a:solidFill>
                <a:latin typeface="Segoe UI Semibold" pitchFamily="34" charset="0"/>
              </a:rPr>
              <a:t>Glia! </a:t>
            </a:r>
            <a:r>
              <a:rPr lang="en-US" sz="3200" b="0" err="1" smtClean="0">
                <a:latin typeface="Segoe UI Semibold" pitchFamily="34" charset="0"/>
              </a:rPr>
              <a:t>Nonneuronal</a:t>
            </a:r>
            <a:r>
              <a:rPr lang="en-US" sz="3200" b="0" smtClean="0">
                <a:latin typeface="Segoe UI Semibold" pitchFamily="34" charset="0"/>
              </a:rPr>
              <a:t>/Neuronal ratio = 0.99 </a:t>
            </a:r>
            <a:r>
              <a:rPr lang="en-US" sz="3200" b="0">
                <a:latin typeface="Segoe UI Semibold" pitchFamily="34" charset="0"/>
              </a:rPr>
              <a:t>for </a:t>
            </a:r>
            <a:r>
              <a:rPr lang="en-US" sz="3200" b="0" smtClean="0">
                <a:latin typeface="Segoe UI Semibold" pitchFamily="34" charset="0"/>
              </a:rPr>
              <a:t>whole </a:t>
            </a:r>
            <a:r>
              <a:rPr lang="en-US" sz="3200" b="0">
                <a:latin typeface="Segoe UI Semibold" pitchFamily="34" charset="0"/>
              </a:rPr>
              <a:t>human brain.</a:t>
            </a:r>
          </a:p>
          <a:p>
            <a:pPr marL="342900" indent="-342900">
              <a:buFont typeface="Arial" pitchFamily="34" charset="0"/>
              <a:buChar char="•"/>
            </a:pPr>
            <a:r>
              <a:rPr lang="en-US" sz="3200" b="0" smtClean="0">
                <a:solidFill>
                  <a:schemeClr val="accent5"/>
                </a:solidFill>
                <a:latin typeface="Segoe UI Semibold" pitchFamily="34" charset="0"/>
              </a:rPr>
              <a:t>Cerebral </a:t>
            </a:r>
            <a:r>
              <a:rPr lang="en-US" sz="3200" b="0" u="sng" smtClean="0">
                <a:solidFill>
                  <a:schemeClr val="accent5"/>
                </a:solidFill>
                <a:latin typeface="Segoe UI Semibold" pitchFamily="34" charset="0"/>
              </a:rPr>
              <a:t>Cortex:</a:t>
            </a:r>
            <a:r>
              <a:rPr lang="en-US" sz="3200" b="0" smtClean="0">
                <a:solidFill>
                  <a:schemeClr val="accent5"/>
                </a:solidFill>
                <a:latin typeface="Segoe UI Semibold" pitchFamily="34" charset="0"/>
              </a:rPr>
              <a:t> </a:t>
            </a:r>
            <a:r>
              <a:rPr lang="en-US" sz="3200" b="0">
                <a:latin typeface="Segoe UI Semibold" pitchFamily="34" charset="0"/>
              </a:rPr>
              <a:t>contains </a:t>
            </a:r>
            <a:r>
              <a:rPr lang="en-US" sz="3200" b="0" smtClean="0">
                <a:latin typeface="Segoe UI Semibold" pitchFamily="34" charset="0"/>
              </a:rPr>
              <a:t>just </a:t>
            </a:r>
            <a:r>
              <a:rPr lang="en-US" sz="3200" b="0" u="sng" smtClean="0">
                <a:solidFill>
                  <a:srgbClr val="FF0000"/>
                </a:solidFill>
                <a:latin typeface="Segoe UI Semibold" pitchFamily="34" charset="0"/>
              </a:rPr>
              <a:t>19</a:t>
            </a:r>
            <a:r>
              <a:rPr lang="en-US" sz="3200" b="0" u="sng">
                <a:solidFill>
                  <a:srgbClr val="FF0000"/>
                </a:solidFill>
                <a:latin typeface="Segoe UI Semibold" pitchFamily="34" charset="0"/>
              </a:rPr>
              <a:t>%</a:t>
            </a:r>
            <a:r>
              <a:rPr lang="en-US" sz="3200" b="0">
                <a:latin typeface="Segoe UI Semibold" pitchFamily="34" charset="0"/>
              </a:rPr>
              <a:t> of neurons despite </a:t>
            </a:r>
            <a:r>
              <a:rPr lang="en-US" sz="3200" b="0" smtClean="0">
                <a:latin typeface="Segoe UI Semibold" pitchFamily="34" charset="0"/>
              </a:rPr>
              <a:t>size </a:t>
            </a:r>
            <a:r>
              <a:rPr lang="en-US" sz="3200" b="0">
                <a:latin typeface="Segoe UI Semibold" pitchFamily="34" charset="0"/>
              </a:rPr>
              <a:t>and mass (</a:t>
            </a:r>
            <a:r>
              <a:rPr lang="en-US" sz="3200" b="0" i="1">
                <a:solidFill>
                  <a:schemeClr val="accent5"/>
                </a:solidFill>
                <a:latin typeface="Segoe UI Semibold" pitchFamily="34" charset="0"/>
              </a:rPr>
              <a:t>82</a:t>
            </a:r>
            <a:r>
              <a:rPr lang="en-US" sz="3200" b="0">
                <a:solidFill>
                  <a:schemeClr val="accent5"/>
                </a:solidFill>
                <a:latin typeface="Segoe UI Semibold" pitchFamily="34" charset="0"/>
              </a:rPr>
              <a:t>%)!</a:t>
            </a:r>
          </a:p>
          <a:p>
            <a:pPr marL="342900" indent="-342900">
              <a:buFont typeface="Arial" pitchFamily="34" charset="0"/>
              <a:buChar char="•"/>
            </a:pPr>
            <a:r>
              <a:rPr lang="en-US" sz="3200" b="0" u="sng">
                <a:solidFill>
                  <a:srgbClr val="7030A0"/>
                </a:solidFill>
                <a:latin typeface="Segoe UI Semibold" pitchFamily="34" charset="0"/>
              </a:rPr>
              <a:t>Cerebellum</a:t>
            </a:r>
            <a:r>
              <a:rPr lang="en-US" sz="3200" b="0">
                <a:latin typeface="Segoe UI Semibold" pitchFamily="34" charset="0"/>
              </a:rPr>
              <a:t>: Just </a:t>
            </a:r>
            <a:r>
              <a:rPr lang="en-US" sz="3200">
                <a:latin typeface="Segoe UI Semibold" pitchFamily="34" charset="0"/>
              </a:rPr>
              <a:t>10%</a:t>
            </a:r>
            <a:r>
              <a:rPr lang="en-US" sz="3200" b="0">
                <a:latin typeface="Segoe UI Semibold" pitchFamily="34" charset="0"/>
              </a:rPr>
              <a:t> of brain mass, But ~</a:t>
            </a:r>
            <a:r>
              <a:rPr lang="en-US" sz="3200" b="0">
                <a:solidFill>
                  <a:srgbClr val="7030A0"/>
                </a:solidFill>
                <a:latin typeface="Segoe UI Semibold" pitchFamily="34" charset="0"/>
              </a:rPr>
              <a:t>69 billion neurons - </a:t>
            </a:r>
            <a:r>
              <a:rPr lang="en-US" sz="3200" b="0" u="sng">
                <a:solidFill>
                  <a:srgbClr val="7030A0"/>
                </a:solidFill>
                <a:latin typeface="Segoe UI Semibold" pitchFamily="34" charset="0"/>
              </a:rPr>
              <a:t>80</a:t>
            </a:r>
            <a:r>
              <a:rPr lang="en-US" sz="3200" b="0" u="sng" smtClean="0">
                <a:solidFill>
                  <a:srgbClr val="7030A0"/>
                </a:solidFill>
                <a:latin typeface="Segoe UI Semibold" pitchFamily="34" charset="0"/>
              </a:rPr>
              <a:t>%</a:t>
            </a:r>
            <a:r>
              <a:rPr lang="en-US" sz="3200" b="0" smtClean="0">
                <a:latin typeface="Segoe UI Semibold" pitchFamily="34" charset="0"/>
              </a:rPr>
              <a:t>!</a:t>
            </a:r>
            <a:endParaRPr lang="en-US" sz="3200" b="0">
              <a:latin typeface="Segoe UI Semibold" pitchFamily="34" charset="0"/>
            </a:endParaRPr>
          </a:p>
        </p:txBody>
      </p:sp>
      <p:sp>
        <p:nvSpPr>
          <p:cNvPr id="4" name="Rectangle 3"/>
          <p:cNvSpPr/>
          <p:nvPr/>
        </p:nvSpPr>
        <p:spPr>
          <a:xfrm>
            <a:off x="5679" y="6322705"/>
            <a:ext cx="8892480" cy="523220"/>
          </a:xfrm>
          <a:prstGeom prst="rect">
            <a:avLst/>
          </a:prstGeom>
        </p:spPr>
        <p:txBody>
          <a:bodyPr wrap="square">
            <a:spAutoFit/>
          </a:bodyPr>
          <a:lstStyle/>
          <a:p>
            <a:r>
              <a:rPr lang="en-US" sz="1400"/>
              <a:t>Equal Numbers of Neuronal and </a:t>
            </a:r>
            <a:r>
              <a:rPr lang="en-US" sz="1400" err="1"/>
              <a:t>Nonneuronal</a:t>
            </a:r>
            <a:r>
              <a:rPr lang="en-US" sz="1400"/>
              <a:t> Cells </a:t>
            </a:r>
            <a:r>
              <a:rPr lang="en-US" sz="1400" smtClean="0"/>
              <a:t>Make the </a:t>
            </a:r>
            <a:r>
              <a:rPr lang="en-US" sz="1400"/>
              <a:t>Human Brain an </a:t>
            </a:r>
            <a:r>
              <a:rPr lang="en-US" sz="1400" err="1"/>
              <a:t>Isometrically</a:t>
            </a:r>
            <a:r>
              <a:rPr lang="en-US" sz="1400"/>
              <a:t> Scaled-Up Primate Brain</a:t>
            </a:r>
            <a:r>
              <a:rPr lang="en-US" sz="1400" smtClean="0"/>
              <a:t>; HERCULANO-HOUZEL et al., J. </a:t>
            </a:r>
            <a:r>
              <a:rPr lang="en-US" sz="1400"/>
              <a:t>of  Comparative </a:t>
            </a:r>
            <a:r>
              <a:rPr lang="en-US" sz="1400" smtClean="0"/>
              <a:t>Neurology, 2009</a:t>
            </a:r>
            <a:endParaRPr lang="en-US" sz="1400"/>
          </a:p>
        </p:txBody>
      </p:sp>
    </p:spTree>
    <p:extLst>
      <p:ext uri="{BB962C8B-B14F-4D97-AF65-F5344CB8AC3E}">
        <p14:creationId xmlns="" xmlns:p14="http://schemas.microsoft.com/office/powerpoint/2010/main" val="2813760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88" y="476672"/>
            <a:ext cx="8843392" cy="1224136"/>
          </a:xfrm>
        </p:spPr>
        <p:txBody>
          <a:bodyPr>
            <a:noAutofit/>
          </a:bodyPr>
          <a:lstStyle/>
          <a:p>
            <a:r>
              <a:rPr lang="en-US" sz="5400" b="1" dirty="0" smtClean="0">
                <a:solidFill>
                  <a:schemeClr val="accent3">
                    <a:lumMod val="50000"/>
                  </a:schemeClr>
                </a:solidFill>
                <a:latin typeface="Segoe UI Semibold" pitchFamily="34" charset="0"/>
              </a:rPr>
              <a:t>Is The Human Brain Unique?</a:t>
            </a:r>
            <a:endParaRPr lang="en-US" sz="5400" dirty="0"/>
          </a:p>
        </p:txBody>
      </p:sp>
      <p:sp>
        <p:nvSpPr>
          <p:cNvPr id="3" name="Content Placeholder 2"/>
          <p:cNvSpPr>
            <a:spLocks noGrp="1"/>
          </p:cNvSpPr>
          <p:nvPr>
            <p:ph idx="1"/>
          </p:nvPr>
        </p:nvSpPr>
        <p:spPr>
          <a:xfrm>
            <a:off x="179512" y="1916832"/>
            <a:ext cx="8784976" cy="4464496"/>
          </a:xfrm>
        </p:spPr>
        <p:txBody>
          <a:bodyPr>
            <a:noAutofit/>
          </a:bodyPr>
          <a:lstStyle/>
          <a:p>
            <a:r>
              <a:rPr lang="en-US" sz="3200" dirty="0" smtClean="0"/>
              <a:t>“</a:t>
            </a:r>
            <a:r>
              <a:rPr lang="en-US" sz="3200" dirty="0"/>
              <a:t>we have </a:t>
            </a:r>
            <a:r>
              <a:rPr lang="en-US" sz="3200" dirty="0">
                <a:solidFill>
                  <a:schemeClr val="accent5">
                    <a:lumMod val="50000"/>
                  </a:schemeClr>
                </a:solidFill>
              </a:rPr>
              <a:t>brains that are bigger than </a:t>
            </a:r>
            <a:r>
              <a:rPr lang="en-US" sz="3200" dirty="0" smtClean="0">
                <a:solidFill>
                  <a:schemeClr val="accent5">
                    <a:lumMod val="50000"/>
                  </a:schemeClr>
                </a:solidFill>
              </a:rPr>
              <a:t> expected </a:t>
            </a:r>
            <a:r>
              <a:rPr lang="en-US" sz="3200" dirty="0">
                <a:solidFill>
                  <a:schemeClr val="accent5">
                    <a:lumMod val="50000"/>
                  </a:schemeClr>
                </a:solidFill>
              </a:rPr>
              <a:t>for an ape</a:t>
            </a:r>
            <a:r>
              <a:rPr lang="en-US" sz="3200" dirty="0"/>
              <a:t>, we have </a:t>
            </a:r>
            <a:r>
              <a:rPr lang="en-US" sz="3200" dirty="0">
                <a:solidFill>
                  <a:srgbClr val="7030A0"/>
                </a:solidFill>
              </a:rPr>
              <a:t>a </a:t>
            </a:r>
            <a:r>
              <a:rPr lang="en-US" sz="3200" dirty="0" err="1">
                <a:solidFill>
                  <a:srgbClr val="7030A0"/>
                </a:solidFill>
              </a:rPr>
              <a:t>neocortex</a:t>
            </a:r>
            <a:r>
              <a:rPr lang="en-US" sz="3200" dirty="0">
                <a:solidFill>
                  <a:srgbClr val="7030A0"/>
                </a:solidFill>
              </a:rPr>
              <a:t> that is three times bigger </a:t>
            </a:r>
            <a:r>
              <a:rPr lang="en-US" sz="3200" dirty="0" smtClean="0">
                <a:solidFill>
                  <a:srgbClr val="7030A0"/>
                </a:solidFill>
              </a:rPr>
              <a:t> than </a:t>
            </a:r>
            <a:r>
              <a:rPr lang="en-US" sz="3200" dirty="0">
                <a:solidFill>
                  <a:srgbClr val="7030A0"/>
                </a:solidFill>
              </a:rPr>
              <a:t>predicted for our body size</a:t>
            </a:r>
            <a:r>
              <a:rPr lang="en-US" sz="3200" dirty="0"/>
              <a:t>, we have </a:t>
            </a:r>
            <a:r>
              <a:rPr lang="en-US" sz="3200" dirty="0" smtClean="0"/>
              <a:t>… </a:t>
            </a:r>
            <a:r>
              <a:rPr lang="en-US" sz="3200" dirty="0" smtClean="0">
                <a:solidFill>
                  <a:schemeClr val="accent6">
                    <a:lumMod val="50000"/>
                  </a:schemeClr>
                </a:solidFill>
              </a:rPr>
              <a:t>areas </a:t>
            </a:r>
            <a:r>
              <a:rPr lang="en-US" sz="3200" dirty="0">
                <a:solidFill>
                  <a:schemeClr val="accent6">
                    <a:lumMod val="50000"/>
                  </a:schemeClr>
                </a:solidFill>
              </a:rPr>
              <a:t>of the </a:t>
            </a:r>
            <a:r>
              <a:rPr lang="en-US" sz="3200" dirty="0" err="1">
                <a:solidFill>
                  <a:schemeClr val="accent6">
                    <a:lumMod val="50000"/>
                  </a:schemeClr>
                </a:solidFill>
              </a:rPr>
              <a:t>neocortex</a:t>
            </a:r>
            <a:r>
              <a:rPr lang="en-US" sz="3200" dirty="0">
                <a:solidFill>
                  <a:schemeClr val="accent6">
                    <a:lumMod val="50000"/>
                  </a:schemeClr>
                </a:solidFill>
              </a:rPr>
              <a:t> </a:t>
            </a:r>
            <a:r>
              <a:rPr lang="en-US" sz="3200" dirty="0" smtClean="0">
                <a:solidFill>
                  <a:schemeClr val="accent6">
                    <a:lumMod val="50000"/>
                  </a:schemeClr>
                </a:solidFill>
              </a:rPr>
              <a:t> and cerebellum </a:t>
            </a:r>
            <a:r>
              <a:rPr lang="en-US" sz="3200" dirty="0">
                <a:solidFill>
                  <a:schemeClr val="accent6">
                    <a:lumMod val="50000"/>
                  </a:schemeClr>
                </a:solidFill>
              </a:rPr>
              <a:t>that are larger than </a:t>
            </a:r>
            <a:r>
              <a:rPr lang="en-US" sz="3200" dirty="0" smtClean="0">
                <a:solidFill>
                  <a:schemeClr val="accent6">
                    <a:lumMod val="50000"/>
                  </a:schemeClr>
                </a:solidFill>
              </a:rPr>
              <a:t>expected</a:t>
            </a:r>
            <a:r>
              <a:rPr lang="en-US" sz="3200" dirty="0" smtClean="0"/>
              <a:t>..”</a:t>
            </a:r>
          </a:p>
          <a:p>
            <a:endParaRPr lang="en-US" sz="3200" dirty="0" smtClean="0"/>
          </a:p>
          <a:p>
            <a:r>
              <a:rPr lang="en-US" sz="4200" b="0" dirty="0" smtClean="0">
                <a:latin typeface="Bauhaus 93" pitchFamily="82" charset="0"/>
              </a:rPr>
              <a:t>“The </a:t>
            </a:r>
            <a:r>
              <a:rPr lang="en-US" sz="4200" b="0" dirty="0">
                <a:latin typeface="Bauhaus 93" pitchFamily="82" charset="0"/>
              </a:rPr>
              <a:t>only brain that </a:t>
            </a:r>
            <a:r>
              <a:rPr lang="en-US" sz="4200" b="0" dirty="0" smtClean="0">
                <a:latin typeface="Bauhaus 93" pitchFamily="82" charset="0"/>
              </a:rPr>
              <a:t>studies brains”</a:t>
            </a:r>
            <a:endParaRPr lang="en-US" sz="4200" b="0" dirty="0">
              <a:latin typeface="Bauhaus 93" pitchFamily="82" charset="0"/>
            </a:endParaRPr>
          </a:p>
        </p:txBody>
      </p:sp>
      <p:sp>
        <p:nvSpPr>
          <p:cNvPr id="4" name="Rectangle 3"/>
          <p:cNvSpPr/>
          <p:nvPr/>
        </p:nvSpPr>
        <p:spPr>
          <a:xfrm>
            <a:off x="3707904" y="4643844"/>
            <a:ext cx="1705916" cy="307777"/>
          </a:xfrm>
          <a:prstGeom prst="rect">
            <a:avLst/>
          </a:prstGeom>
        </p:spPr>
        <p:txBody>
          <a:bodyPr wrap="none">
            <a:spAutoFit/>
          </a:bodyPr>
          <a:lstStyle/>
          <a:p>
            <a:r>
              <a:rPr lang="en-US" sz="1400" dirty="0" smtClean="0"/>
              <a:t>(</a:t>
            </a:r>
            <a:r>
              <a:rPr lang="en-US" sz="1400" dirty="0" err="1" smtClean="0"/>
              <a:t>Gazzaniga</a:t>
            </a:r>
            <a:r>
              <a:rPr lang="en-US" sz="1400" dirty="0" smtClean="0"/>
              <a:t>, 2008).</a:t>
            </a:r>
            <a:endParaRPr lang="en-US" sz="1400" dirty="0"/>
          </a:p>
        </p:txBody>
      </p:sp>
    </p:spTree>
    <p:extLst>
      <p:ext uri="{BB962C8B-B14F-4D97-AF65-F5344CB8AC3E}">
        <p14:creationId xmlns="" xmlns:p14="http://schemas.microsoft.com/office/powerpoint/2010/main" val="3151470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52718"/>
            <a:ext cx="8496944" cy="683994"/>
          </a:xfrm>
        </p:spPr>
        <p:txBody>
          <a:bodyPr>
            <a:normAutofit/>
          </a:bodyPr>
          <a:lstStyle/>
          <a:p>
            <a:r>
              <a:rPr lang="en-US" dirty="0" smtClean="0">
                <a:latin typeface="Segoe UI Semibold" pitchFamily="34" charset="0"/>
              </a:rPr>
              <a:t>cortex Size</a:t>
            </a:r>
            <a:endParaRPr lang="en-US" dirty="0"/>
          </a:p>
        </p:txBody>
      </p:sp>
      <p:sp>
        <p:nvSpPr>
          <p:cNvPr id="3" name="Content Placeholder 2"/>
          <p:cNvSpPr>
            <a:spLocks noGrp="1"/>
          </p:cNvSpPr>
          <p:nvPr>
            <p:ph idx="1"/>
          </p:nvPr>
        </p:nvSpPr>
        <p:spPr>
          <a:xfrm>
            <a:off x="107504" y="764704"/>
            <a:ext cx="7128792" cy="5184576"/>
          </a:xfrm>
        </p:spPr>
        <p:txBody>
          <a:bodyPr>
            <a:noAutofit/>
          </a:bodyPr>
          <a:lstStyle/>
          <a:p>
            <a:r>
              <a:rPr lang="en-US" sz="3600" dirty="0" smtClean="0"/>
              <a:t>“Oversized Neo-cortex” - </a:t>
            </a:r>
            <a:r>
              <a:rPr lang="en-US" sz="3600" dirty="0" smtClean="0">
                <a:solidFill>
                  <a:srgbClr val="FF0000"/>
                </a:solidFill>
              </a:rPr>
              <a:t>82%</a:t>
            </a:r>
            <a:r>
              <a:rPr lang="en-US" sz="3600" dirty="0" smtClean="0"/>
              <a:t> of the Brain’s mass.</a:t>
            </a:r>
          </a:p>
          <a:p>
            <a:r>
              <a:rPr lang="en-US" sz="3600" dirty="0" smtClean="0"/>
              <a:t>The</a:t>
            </a:r>
            <a:r>
              <a:rPr lang="en-US" sz="3600" b="0" dirty="0" smtClean="0"/>
              <a:t> </a:t>
            </a:r>
            <a:r>
              <a:rPr lang="en-US" sz="3600" dirty="0" smtClean="0"/>
              <a:t>cortex contains only </a:t>
            </a:r>
            <a:r>
              <a:rPr lang="en-US" sz="3600" u="sng" dirty="0" smtClean="0">
                <a:solidFill>
                  <a:srgbClr val="FF0000"/>
                </a:solidFill>
              </a:rPr>
              <a:t>19%</a:t>
            </a:r>
            <a:r>
              <a:rPr lang="en-US" sz="3600" dirty="0" smtClean="0"/>
              <a:t> of neurons</a:t>
            </a:r>
            <a:r>
              <a:rPr lang="en-US" sz="3600" b="0" dirty="0" smtClean="0"/>
              <a:t>!</a:t>
            </a:r>
          </a:p>
          <a:p>
            <a:endParaRPr lang="en-US" sz="1800" b="0" dirty="0" smtClean="0"/>
          </a:p>
          <a:p>
            <a:r>
              <a:rPr lang="en-US" sz="3600" i="1" dirty="0" err="1" smtClean="0">
                <a:latin typeface="Segoe UI Semibold" pitchFamily="34" charset="0"/>
              </a:rPr>
              <a:t>Cerebellar</a:t>
            </a:r>
            <a:r>
              <a:rPr lang="en-US" sz="3600" i="1" dirty="0" smtClean="0">
                <a:latin typeface="Segoe UI Semibold" pitchFamily="34" charset="0"/>
              </a:rPr>
              <a:t> cortex &amp; Cerebellum Size = Same relative size as Apes</a:t>
            </a:r>
            <a:endParaRPr lang="en-US" sz="3600" i="1" u="sng" dirty="0" smtClean="0"/>
          </a:p>
          <a:p>
            <a:r>
              <a:rPr lang="en-US" sz="3600" i="1" u="sng" dirty="0" smtClean="0"/>
              <a:t>BUT</a:t>
            </a:r>
            <a:r>
              <a:rPr lang="en-US" sz="3600" dirty="0" smtClean="0"/>
              <a:t>! </a:t>
            </a:r>
            <a:r>
              <a:rPr lang="en-US" sz="3600" dirty="0" smtClean="0">
                <a:solidFill>
                  <a:srgbClr val="FF0000"/>
                </a:solidFill>
                <a:latin typeface="Segoe UI Semibold" pitchFamily="34" charset="0"/>
              </a:rPr>
              <a:t>Mass =!&gt;Neuron</a:t>
            </a:r>
            <a:endParaRPr lang="en-US" sz="3200" dirty="0" smtClean="0">
              <a:solidFill>
                <a:srgbClr val="FF0000"/>
              </a:solidFill>
              <a:latin typeface="Segoe UI Semibold" pitchFamily="34" charset="0"/>
            </a:endParaRPr>
          </a:p>
          <a:p>
            <a:pPr lvl="0" algn="ctr"/>
            <a:r>
              <a:rPr lang="en-US" sz="2800" dirty="0" smtClean="0">
                <a:solidFill>
                  <a:srgbClr val="FF0000"/>
                </a:solidFill>
                <a:latin typeface="Segoe UI Semibold" pitchFamily="34" charset="0"/>
              </a:rPr>
              <a:t>“</a:t>
            </a:r>
            <a:r>
              <a:rPr lang="en-US" sz="2800" dirty="0"/>
              <a:t>No </a:t>
            </a:r>
            <a:r>
              <a:rPr lang="en-US" sz="2800" dirty="0" smtClean="0"/>
              <a:t>Correlation of Variance </a:t>
            </a:r>
            <a:r>
              <a:rPr lang="en-US" sz="2800" dirty="0"/>
              <a:t>between </a:t>
            </a:r>
            <a:r>
              <a:rPr lang="en-US" sz="2800" dirty="0" smtClean="0"/>
              <a:t>Brain Weight </a:t>
            </a:r>
            <a:r>
              <a:rPr lang="en-US" sz="2800" dirty="0"/>
              <a:t>&amp; </a:t>
            </a:r>
            <a:r>
              <a:rPr lang="en-US" sz="2800" dirty="0" smtClean="0"/>
              <a:t># neurons!</a:t>
            </a:r>
            <a:r>
              <a:rPr lang="en-US" sz="2800" dirty="0" smtClean="0">
                <a:solidFill>
                  <a:srgbClr val="FF0000"/>
                </a:solidFill>
                <a:latin typeface="Segoe UI Semibold" pitchFamily="34" charset="0"/>
              </a:rPr>
              <a:t>“</a:t>
            </a:r>
            <a:endParaRPr lang="en-US" sz="2800" dirty="0">
              <a:solidFill>
                <a:srgbClr val="FF0000"/>
              </a:solidFill>
              <a:latin typeface="Segoe UI Semibold" pitchFamily="34" charset="0"/>
            </a:endParaRPr>
          </a:p>
          <a:p>
            <a:endParaRPr lang="en-US" sz="3600" dirty="0"/>
          </a:p>
        </p:txBody>
      </p:sp>
      <p:pic>
        <p:nvPicPr>
          <p:cNvPr id="6147"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48264" y="1772816"/>
            <a:ext cx="1944216" cy="18877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מלבן 4"/>
          <p:cNvSpPr/>
          <p:nvPr/>
        </p:nvSpPr>
        <p:spPr>
          <a:xfrm>
            <a:off x="6660232" y="6488668"/>
            <a:ext cx="2287806" cy="369332"/>
          </a:xfrm>
          <a:prstGeom prst="rect">
            <a:avLst/>
          </a:prstGeom>
        </p:spPr>
        <p:txBody>
          <a:bodyPr wrap="none">
            <a:spAutoFit/>
          </a:bodyPr>
          <a:lstStyle/>
          <a:p>
            <a:pPr>
              <a:defRPr/>
            </a:pPr>
            <a:r>
              <a:rPr lang="en-US" dirty="0" smtClean="0"/>
              <a:t>(</a:t>
            </a:r>
            <a:r>
              <a:rPr lang="en-US" dirty="0" err="1" smtClean="0"/>
              <a:t>Semendeferi</a:t>
            </a:r>
            <a:r>
              <a:rPr lang="en-US" dirty="0" smtClean="0"/>
              <a:t>, 2001)</a:t>
            </a:r>
            <a:endParaRPr lang="en-US" dirty="0"/>
          </a:p>
        </p:txBody>
      </p:sp>
    </p:spTree>
    <p:extLst>
      <p:ext uri="{BB962C8B-B14F-4D97-AF65-F5344CB8AC3E}">
        <p14:creationId xmlns="" xmlns:p14="http://schemas.microsoft.com/office/powerpoint/2010/main" val="1672550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infographicjournal.com/images/wonders-in-head.jpg"/>
          <p:cNvPicPr>
            <a:picLocks noChangeAspect="1" noChangeArrowheads="1"/>
          </p:cNvPicPr>
          <p:nvPr/>
        </p:nvPicPr>
        <p:blipFill>
          <a:blip r:embed="rId2" cstate="print"/>
          <a:srcRect/>
          <a:stretch>
            <a:fillRect/>
          </a:stretch>
        </p:blipFill>
        <p:spPr bwMode="auto">
          <a:xfrm>
            <a:off x="0" y="4149080"/>
            <a:ext cx="2375723" cy="2708920"/>
          </a:xfrm>
          <a:prstGeom prst="rect">
            <a:avLst/>
          </a:prstGeom>
          <a:noFill/>
        </p:spPr>
      </p:pic>
      <p:pic>
        <p:nvPicPr>
          <p:cNvPr id="76804" name="Picture 4" descr="http://webspace.ship.edu/cgboer/neuron.gif"/>
          <p:cNvPicPr>
            <a:picLocks noChangeAspect="1" noChangeArrowheads="1"/>
          </p:cNvPicPr>
          <p:nvPr/>
        </p:nvPicPr>
        <p:blipFill>
          <a:blip r:embed="rId3" cstate="print"/>
          <a:srcRect/>
          <a:stretch>
            <a:fillRect/>
          </a:stretch>
        </p:blipFill>
        <p:spPr bwMode="auto">
          <a:xfrm>
            <a:off x="3203848" y="0"/>
            <a:ext cx="5808712" cy="4149080"/>
          </a:xfrm>
          <a:prstGeom prst="rect">
            <a:avLst/>
          </a:prstGeom>
          <a:noFill/>
        </p:spPr>
      </p:pic>
      <p:sp>
        <p:nvSpPr>
          <p:cNvPr id="6" name="חץ ימינה 5"/>
          <p:cNvSpPr/>
          <p:nvPr/>
        </p:nvSpPr>
        <p:spPr>
          <a:xfrm>
            <a:off x="3059832" y="260648"/>
            <a:ext cx="360040" cy="50405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ar-AE"/>
          </a:p>
        </p:txBody>
      </p:sp>
      <p:sp>
        <p:nvSpPr>
          <p:cNvPr id="7" name="חץ ימינה 6"/>
          <p:cNvSpPr/>
          <p:nvPr/>
        </p:nvSpPr>
        <p:spPr>
          <a:xfrm>
            <a:off x="8676456" y="2564904"/>
            <a:ext cx="216024" cy="6480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ar-AE"/>
          </a:p>
        </p:txBody>
      </p:sp>
      <p:sp>
        <p:nvSpPr>
          <p:cNvPr id="8" name="מלבן 7"/>
          <p:cNvSpPr/>
          <p:nvPr/>
        </p:nvSpPr>
        <p:spPr>
          <a:xfrm>
            <a:off x="3059832" y="5657671"/>
            <a:ext cx="4572000" cy="1200329"/>
          </a:xfrm>
          <a:prstGeom prst="rect">
            <a:avLst/>
          </a:prstGeom>
        </p:spPr>
        <p:txBody>
          <a:bodyPr>
            <a:spAutoFit/>
          </a:bodyPr>
          <a:lstStyle/>
          <a:p>
            <a:r>
              <a:rPr lang="en-US" dirty="0" err="1" smtClean="0"/>
              <a:t>Glial</a:t>
            </a:r>
            <a:r>
              <a:rPr lang="en-US" dirty="0" smtClean="0"/>
              <a:t> cells are nerve cells that don't carry nerve impulses.</a:t>
            </a:r>
          </a:p>
          <a:p>
            <a:r>
              <a:rPr lang="en-US" dirty="0" smtClean="0"/>
              <a:t>Include: Immune system, support, nutrients..</a:t>
            </a:r>
            <a:endParaRPr lang="ar-AE" dirty="0"/>
          </a:p>
        </p:txBody>
      </p:sp>
      <p:sp>
        <p:nvSpPr>
          <p:cNvPr id="9" name="TextBox 8"/>
          <p:cNvSpPr txBox="1"/>
          <p:nvPr/>
        </p:nvSpPr>
        <p:spPr>
          <a:xfrm>
            <a:off x="251520" y="1124744"/>
            <a:ext cx="2736304" cy="707886"/>
          </a:xfrm>
          <a:prstGeom prst="rect">
            <a:avLst/>
          </a:prstGeom>
          <a:noFill/>
        </p:spPr>
        <p:txBody>
          <a:bodyPr wrap="square" rtlCol="1">
            <a:spAutoFit/>
          </a:bodyPr>
          <a:lstStyle/>
          <a:p>
            <a:r>
              <a:rPr lang="en-US" sz="4000" u="sng" dirty="0" smtClean="0"/>
              <a:t>NEURON</a:t>
            </a:r>
            <a:r>
              <a:rPr lang="en-US" sz="4000" dirty="0" smtClean="0"/>
              <a:t>:</a:t>
            </a:r>
            <a:endParaRPr lang="ar-AE"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499176" cy="1371600"/>
          </a:xfrm>
        </p:spPr>
        <p:txBody>
          <a:bodyPr>
            <a:normAutofit/>
          </a:bodyPr>
          <a:lstStyle/>
          <a:p>
            <a:r>
              <a:rPr lang="en-US">
                <a:latin typeface="Segoe UI Semibold" pitchFamily="34" charset="0"/>
              </a:rPr>
              <a:t>Claims of Human Uniqueness: </a:t>
            </a:r>
            <a:br>
              <a:rPr lang="en-US">
                <a:latin typeface="Segoe UI Semibold" pitchFamily="34" charset="0"/>
              </a:rPr>
            </a:br>
            <a:r>
              <a:rPr lang="en-US" b="1"/>
              <a:t>cortical </a:t>
            </a:r>
            <a:r>
              <a:rPr lang="en-US" b="1" smtClean="0"/>
              <a:t>folding?</a:t>
            </a:r>
            <a:endParaRPr lang="en-US"/>
          </a:p>
        </p:txBody>
      </p:sp>
      <p:sp>
        <p:nvSpPr>
          <p:cNvPr id="3" name="Content Placeholder 2"/>
          <p:cNvSpPr>
            <a:spLocks noGrp="1"/>
          </p:cNvSpPr>
          <p:nvPr>
            <p:ph idx="1"/>
          </p:nvPr>
        </p:nvSpPr>
        <p:spPr>
          <a:xfrm>
            <a:off x="179512" y="1752600"/>
            <a:ext cx="7897688" cy="4772744"/>
          </a:xfrm>
        </p:spPr>
        <p:txBody>
          <a:bodyPr>
            <a:noAutofit/>
          </a:bodyPr>
          <a:lstStyle/>
          <a:p>
            <a:pPr algn="ctr"/>
            <a:r>
              <a:rPr lang="en-US" sz="2800" u="sng" smtClean="0">
                <a:solidFill>
                  <a:srgbClr val="7030A0"/>
                </a:solidFill>
              </a:rPr>
              <a:t>No!</a:t>
            </a:r>
          </a:p>
          <a:p>
            <a:r>
              <a:rPr lang="en-US" sz="2800" smtClean="0"/>
              <a:t>The </a:t>
            </a:r>
            <a:r>
              <a:rPr lang="en-US" sz="2800" i="1" smtClean="0"/>
              <a:t>folding ratio </a:t>
            </a:r>
            <a:r>
              <a:rPr lang="en-US" sz="2800" smtClean="0"/>
              <a:t>increases along with </a:t>
            </a:r>
            <a:r>
              <a:rPr lang="en-US" sz="2800"/>
              <a:t>overall brain volume</a:t>
            </a:r>
            <a:endParaRPr lang="en-US" sz="2800" smtClean="0"/>
          </a:p>
          <a:p>
            <a:pPr algn="ctr"/>
            <a:r>
              <a:rPr lang="en-US" sz="2800" smtClean="0"/>
              <a:t>Humans: 2.86</a:t>
            </a:r>
            <a:r>
              <a:rPr lang="en-US" sz="2800"/>
              <a:t>; </a:t>
            </a:r>
            <a:r>
              <a:rPr lang="en-US" sz="2800" smtClean="0"/>
              <a:t> </a:t>
            </a:r>
          </a:p>
          <a:p>
            <a:pPr algn="ctr"/>
            <a:r>
              <a:rPr lang="en-US" sz="2800" smtClean="0"/>
              <a:t>Dolphins </a:t>
            </a:r>
            <a:r>
              <a:rPr lang="en-US" sz="2800"/>
              <a:t>and </a:t>
            </a:r>
            <a:r>
              <a:rPr lang="en-US" sz="2800" smtClean="0"/>
              <a:t>whales- 4.0 - 8.55..</a:t>
            </a:r>
            <a:endParaRPr lang="en-US" sz="2800"/>
          </a:p>
          <a:p>
            <a:endParaRPr lang="en-US" sz="2800" smtClean="0"/>
          </a:p>
          <a:p>
            <a:endParaRPr lang="en-US" sz="2800"/>
          </a:p>
          <a:p>
            <a:r>
              <a:rPr lang="en-US" b="0" smtClean="0"/>
              <a:t>Von </a:t>
            </a:r>
            <a:r>
              <a:rPr lang="en-US" b="0"/>
              <a:t>Bonin (1941</a:t>
            </a:r>
            <a:r>
              <a:rPr lang="en-US" b="0" smtClean="0"/>
              <a:t>); </a:t>
            </a:r>
            <a:r>
              <a:rPr lang="en-US" b="0"/>
              <a:t>(</a:t>
            </a:r>
            <a:r>
              <a:rPr lang="en-US" b="0" err="1"/>
              <a:t>Macphail</a:t>
            </a:r>
            <a:r>
              <a:rPr lang="en-US" b="0"/>
              <a:t>, 247)</a:t>
            </a:r>
          </a:p>
          <a:p>
            <a:endParaRPr lang="en-US" sz="2800"/>
          </a:p>
        </p:txBody>
      </p:sp>
      <p:pic>
        <p:nvPicPr>
          <p:cNvPr id="6148" name="Picture 4" descr="http://brainfolding.sourceforge.net/test2.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99992" y="4388258"/>
            <a:ext cx="4494659" cy="243652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8492816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85" y="692696"/>
            <a:ext cx="8856984" cy="4392488"/>
          </a:xfrm>
        </p:spPr>
        <p:txBody>
          <a:bodyPr>
            <a:normAutofit/>
          </a:bodyPr>
          <a:lstStyle/>
          <a:p>
            <a:r>
              <a:rPr lang="en-US" sz="3600" smtClean="0"/>
              <a:t>Absolute Size?</a:t>
            </a:r>
            <a:endParaRPr lang="en-US" sz="3600"/>
          </a:p>
        </p:txBody>
      </p:sp>
      <p:sp>
        <p:nvSpPr>
          <p:cNvPr id="4" name="Title 1"/>
          <p:cNvSpPr>
            <a:spLocks noGrp="1"/>
          </p:cNvSpPr>
          <p:nvPr>
            <p:ph type="title"/>
          </p:nvPr>
        </p:nvSpPr>
        <p:spPr>
          <a:xfrm>
            <a:off x="179512" y="44624"/>
            <a:ext cx="8911815" cy="648072"/>
          </a:xfrm>
        </p:spPr>
        <p:txBody>
          <a:bodyPr>
            <a:normAutofit fontScale="90000"/>
          </a:bodyPr>
          <a:lstStyle/>
          <a:p>
            <a:r>
              <a:rPr lang="en-US" sz="3100">
                <a:latin typeface="Segoe UI Semibold" pitchFamily="34" charset="0"/>
              </a:rPr>
              <a:t>Claims of Human </a:t>
            </a:r>
            <a:r>
              <a:rPr lang="en-US" sz="3100" smtClean="0">
                <a:latin typeface="Segoe UI Semibold" pitchFamily="34" charset="0"/>
              </a:rPr>
              <a:t>Uniqueness: </a:t>
            </a:r>
            <a:r>
              <a:rPr lang="en-US" sz="4000" u="sng" smtClean="0">
                <a:latin typeface="Segoe UI Semibold" pitchFamily="34" charset="0"/>
              </a:rPr>
              <a:t>Brain </a:t>
            </a:r>
            <a:r>
              <a:rPr lang="en-US" sz="4000" b="1" u="sng" smtClean="0">
                <a:latin typeface="Segoe UI Semibold" pitchFamily="34" charset="0"/>
              </a:rPr>
              <a:t>Size</a:t>
            </a:r>
            <a:endParaRPr lang="en-US" u="sng"/>
          </a:p>
        </p:txBody>
      </p:sp>
      <p:pic>
        <p:nvPicPr>
          <p:cNvPr id="4101" name="Picture 5" descr="http://www.suzanaherculanohouzel.com/storage/ComparativeNeuroanatomy_MammalianDiversity.jpg?__SQUARESPACE_CACHEVERSION=124633185732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83968" y="692696"/>
            <a:ext cx="4777117" cy="3704056"/>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C:\Users\User\AppData\Local\Temp\enhtmlclip\350px-ComparitiveBrainSize.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261" y="2717465"/>
            <a:ext cx="4374723" cy="396224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88347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4881"/>
            <a:ext cx="7571184" cy="1371600"/>
          </a:xfrm>
        </p:spPr>
        <p:txBody>
          <a:bodyPr>
            <a:normAutofit/>
          </a:bodyPr>
          <a:lstStyle/>
          <a:p>
            <a:r>
              <a:rPr lang="en-US">
                <a:latin typeface="Segoe UI Semibold" pitchFamily="34" charset="0"/>
              </a:rPr>
              <a:t>Claims of Human Uniqueness</a:t>
            </a:r>
            <a:r>
              <a:rPr lang="en-US" smtClean="0">
                <a:latin typeface="Segoe UI Semibold" pitchFamily="34" charset="0"/>
              </a:rPr>
              <a:t>:</a:t>
            </a:r>
            <a:br>
              <a:rPr lang="en-US" smtClean="0">
                <a:latin typeface="Segoe UI Semibold" pitchFamily="34" charset="0"/>
              </a:rPr>
            </a:br>
            <a:r>
              <a:rPr lang="en-US" smtClean="0">
                <a:latin typeface="Segoe UI Semibold" pitchFamily="34" charset="0"/>
              </a:rPr>
              <a:t> </a:t>
            </a:r>
            <a:r>
              <a:rPr lang="en-US" sz="4000" smtClean="0"/>
              <a:t>brain/body mass ratio</a:t>
            </a:r>
            <a:endParaRPr lang="en-US"/>
          </a:p>
        </p:txBody>
      </p:sp>
      <p:sp>
        <p:nvSpPr>
          <p:cNvPr id="3" name="Content Placeholder 2"/>
          <p:cNvSpPr>
            <a:spLocks noGrp="1"/>
          </p:cNvSpPr>
          <p:nvPr>
            <p:ph idx="1"/>
          </p:nvPr>
        </p:nvSpPr>
        <p:spPr/>
        <p:txBody>
          <a:bodyPr/>
          <a:lstStyle/>
          <a:p>
            <a:endParaRPr lang="en-US" b="0">
              <a:solidFill>
                <a:srgbClr val="000000"/>
              </a:solidFill>
              <a:latin typeface="Tahoma"/>
            </a:endParaRPr>
          </a:p>
          <a:p>
            <a:endParaRPr lang="en-US"/>
          </a:p>
        </p:txBody>
      </p:sp>
      <p:sp>
        <p:nvSpPr>
          <p:cNvPr id="4" name="Rectangle 3"/>
          <p:cNvSpPr/>
          <p:nvPr/>
        </p:nvSpPr>
        <p:spPr>
          <a:xfrm>
            <a:off x="354528" y="1412776"/>
            <a:ext cx="6237289" cy="6001643"/>
          </a:xfrm>
          <a:prstGeom prst="rect">
            <a:avLst/>
          </a:prstGeom>
        </p:spPr>
        <p:txBody>
          <a:bodyPr wrap="square">
            <a:spAutoFit/>
          </a:bodyPr>
          <a:lstStyle/>
          <a:p>
            <a:r>
              <a:rPr lang="en-US" sz="3200" b="1"/>
              <a:t>Humming bird: 1/25 </a:t>
            </a:r>
            <a:br>
              <a:rPr lang="en-US" sz="3200" b="1"/>
            </a:br>
            <a:r>
              <a:rPr lang="en-US" sz="3200"/>
              <a:t>Squirrel monkeys: </a:t>
            </a:r>
            <a:r>
              <a:rPr lang="en-US" sz="3200" smtClean="0"/>
              <a:t>1/20</a:t>
            </a:r>
            <a:r>
              <a:rPr lang="en-US" sz="3200" b="1"/>
              <a:t> </a:t>
            </a:r>
            <a:br>
              <a:rPr lang="en-US" sz="3200" b="1"/>
            </a:br>
            <a:r>
              <a:rPr lang="en-US" sz="3200" b="1"/>
              <a:t>Mice: 1/40 </a:t>
            </a:r>
            <a:br>
              <a:rPr lang="en-US" sz="3200" b="1"/>
            </a:br>
            <a:r>
              <a:rPr lang="en-US" sz="3200" b="1"/>
              <a:t>Humans: </a:t>
            </a:r>
            <a:r>
              <a:rPr lang="en-US" sz="3200" b="1" smtClean="0"/>
              <a:t>1/49</a:t>
            </a:r>
          </a:p>
          <a:p>
            <a:r>
              <a:rPr lang="en-US" sz="3200" b="1" smtClean="0"/>
              <a:t>Dolphins: ~1/80</a:t>
            </a:r>
            <a:r>
              <a:rPr lang="en-US" sz="3200" b="1"/>
              <a:t> </a:t>
            </a:r>
            <a:br>
              <a:rPr lang="en-US" sz="3200" b="1"/>
            </a:br>
            <a:r>
              <a:rPr lang="en-US" sz="3200"/>
              <a:t>Cats: 1/100 </a:t>
            </a:r>
            <a:br>
              <a:rPr lang="en-US" sz="3200"/>
            </a:br>
            <a:r>
              <a:rPr lang="en-US" sz="3200"/>
              <a:t>Dogs: 1/125 </a:t>
            </a:r>
            <a:br>
              <a:rPr lang="en-US" sz="3200"/>
            </a:br>
            <a:r>
              <a:rPr lang="en-US" sz="3200"/>
              <a:t>Lions: 1/500 </a:t>
            </a:r>
            <a:br>
              <a:rPr lang="en-US" sz="3200"/>
            </a:br>
            <a:r>
              <a:rPr lang="en-US" sz="3200"/>
              <a:t>Elephants: 1/560 </a:t>
            </a:r>
            <a:br>
              <a:rPr lang="en-US" sz="3200"/>
            </a:br>
            <a:r>
              <a:rPr lang="en-US" sz="3200"/>
              <a:t>Horses: 1/600 </a:t>
            </a:r>
            <a:br>
              <a:rPr lang="en-US" sz="3200"/>
            </a:br>
            <a:r>
              <a:rPr lang="en-US" sz="3200"/>
              <a:t>Sharks: 1/2500 </a:t>
            </a:r>
            <a:br>
              <a:rPr lang="en-US" sz="3200"/>
            </a:br>
            <a:endParaRPr lang="en-US" sz="3200"/>
          </a:p>
        </p:txBody>
      </p:sp>
      <p:sp>
        <p:nvSpPr>
          <p:cNvPr id="6" name="Rectangle 5"/>
          <p:cNvSpPr/>
          <p:nvPr/>
        </p:nvSpPr>
        <p:spPr>
          <a:xfrm>
            <a:off x="6912832" y="6577607"/>
            <a:ext cx="1763624" cy="307777"/>
          </a:xfrm>
          <a:prstGeom prst="rect">
            <a:avLst/>
          </a:prstGeom>
        </p:spPr>
        <p:txBody>
          <a:bodyPr wrap="none">
            <a:spAutoFit/>
          </a:bodyPr>
          <a:lstStyle/>
          <a:p>
            <a:r>
              <a:rPr lang="en-US" sz="1400" b="1" err="1"/>
              <a:t>Kuhlenbeck</a:t>
            </a:r>
            <a:r>
              <a:rPr lang="en-US" sz="1400"/>
              <a:t> (1973)</a:t>
            </a:r>
          </a:p>
        </p:txBody>
      </p:sp>
      <p:pic>
        <p:nvPicPr>
          <p:cNvPr id="2056" name="Picture 8" descr="https://d27fcql9yjk2c0.cloudfront.net/assets/4347320/lightbox/Dolphins%20Quote.jpg?131748965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39952" y="3068960"/>
            <a:ext cx="4777045" cy="3582784"/>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https://encrypted-tbn0.google.com/images?q=tbn:ANd9GcTSKWbwbvLJyA0l7QLU0Lc1G19H-DXJFu5Q4WM3eualPi9Xx1SC7A"/>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48064" y="1289055"/>
            <a:ext cx="2472398" cy="185191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95080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291264" cy="1152128"/>
          </a:xfrm>
        </p:spPr>
        <p:txBody>
          <a:bodyPr>
            <a:noAutofit/>
          </a:bodyPr>
          <a:lstStyle/>
          <a:p>
            <a:pPr algn="ctr"/>
            <a:r>
              <a:rPr lang="en-US" smtClean="0">
                <a:latin typeface="Segoe UI Semibold" pitchFamily="34" charset="0"/>
              </a:rPr>
              <a:t>Claims of Human Uniqueness:</a:t>
            </a:r>
            <a:br>
              <a:rPr lang="en-US" smtClean="0">
                <a:latin typeface="Segoe UI Semibold" pitchFamily="34" charset="0"/>
              </a:rPr>
            </a:br>
            <a:r>
              <a:rPr lang="en-US" sz="4000" err="1" smtClean="0"/>
              <a:t>Encephalization</a:t>
            </a:r>
            <a:endParaRPr lang="en-US" sz="4000"/>
          </a:p>
        </p:txBody>
      </p:sp>
      <p:sp>
        <p:nvSpPr>
          <p:cNvPr id="3" name="Content Placeholder 2"/>
          <p:cNvSpPr>
            <a:spLocks noGrp="1"/>
          </p:cNvSpPr>
          <p:nvPr>
            <p:ph idx="1"/>
          </p:nvPr>
        </p:nvSpPr>
        <p:spPr>
          <a:xfrm>
            <a:off x="226792" y="1340768"/>
            <a:ext cx="8449663" cy="1656183"/>
          </a:xfrm>
        </p:spPr>
        <p:txBody>
          <a:bodyPr>
            <a:noAutofit/>
          </a:bodyPr>
          <a:lstStyle/>
          <a:p>
            <a:r>
              <a:rPr lang="en-US" sz="3600" u="sng" err="1" smtClean="0"/>
              <a:t>Encephalization</a:t>
            </a:r>
            <a:r>
              <a:rPr lang="en-US" sz="3600" u="sng" smtClean="0"/>
              <a:t> Quotient </a:t>
            </a:r>
            <a:r>
              <a:rPr lang="en-US" sz="3600" smtClean="0"/>
              <a:t>: </a:t>
            </a:r>
            <a:r>
              <a:rPr lang="he-IL" sz="3600" smtClean="0">
                <a:latin typeface="+mj-lt"/>
              </a:rPr>
              <a:t>האם המוח גדול מהמצופה עבור חיה עם גודל גוף כזה?</a:t>
            </a:r>
            <a:endParaRPr lang="en-US" sz="3600" smtClean="0">
              <a:latin typeface="+mj-lt"/>
            </a:endParaRPr>
          </a:p>
          <a:p>
            <a:r>
              <a:rPr lang="en-US" sz="2800" smtClean="0"/>
              <a:t>E.Q&gt;1 : bigger brain than expected.</a:t>
            </a:r>
            <a:endParaRPr lang="en-US" sz="2800"/>
          </a:p>
        </p:txBody>
      </p:sp>
      <p:sp>
        <p:nvSpPr>
          <p:cNvPr id="5" name="Rectangle 4"/>
          <p:cNvSpPr/>
          <p:nvPr/>
        </p:nvSpPr>
        <p:spPr>
          <a:xfrm>
            <a:off x="107504" y="6357337"/>
            <a:ext cx="1723549" cy="369332"/>
          </a:xfrm>
          <a:prstGeom prst="rect">
            <a:avLst/>
          </a:prstGeom>
        </p:spPr>
        <p:txBody>
          <a:bodyPr wrap="none">
            <a:spAutoFit/>
          </a:bodyPr>
          <a:lstStyle/>
          <a:p>
            <a:r>
              <a:rPr lang="en-US" err="1" smtClean="0"/>
              <a:t>Jerison</a:t>
            </a:r>
            <a:r>
              <a:rPr lang="en-US" smtClean="0"/>
              <a:t> (1973)</a:t>
            </a:r>
            <a:endParaRPr lang="en-US"/>
          </a:p>
        </p:txBody>
      </p:sp>
      <p:pic>
        <p:nvPicPr>
          <p:cNvPr id="1026" name="Picture 2" descr="E:\Dropbox\Dropbox\Studies\Books &amp; Resources\Seminar סמינריון פסיכוביולוגיים\Graphics\Encephalization basic graphic.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99792" y="3140968"/>
            <a:ext cx="6009202" cy="371703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Straight Arrow Connector 8"/>
          <p:cNvCxnSpPr/>
          <p:nvPr/>
        </p:nvCxnSpPr>
        <p:spPr>
          <a:xfrm flipV="1">
            <a:off x="2922444" y="3860540"/>
            <a:ext cx="2939072" cy="144524"/>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520" y="3598930"/>
            <a:ext cx="2670924" cy="523220"/>
          </a:xfrm>
          <a:prstGeom prst="rect">
            <a:avLst/>
          </a:prstGeom>
        </p:spPr>
        <p:txBody>
          <a:bodyPr wrap="none">
            <a:spAutoFit/>
          </a:bodyPr>
          <a:lstStyle/>
          <a:p>
            <a:r>
              <a:rPr lang="en-US" sz="2800" smtClean="0"/>
              <a:t>Human E.Q ~ 7</a:t>
            </a:r>
            <a:endParaRPr lang="en-US" sz="2800"/>
          </a:p>
        </p:txBody>
      </p:sp>
      <p:pic>
        <p:nvPicPr>
          <p:cNvPr id="13" name="Picture 4" descr="http://images.fineartamerica.com/images-medium/bird-brain-cindy-pincus.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7376" y="4293096"/>
            <a:ext cx="2676724" cy="203504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16191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147248" cy="1371600"/>
          </a:xfrm>
        </p:spPr>
        <p:txBody>
          <a:bodyPr>
            <a:normAutofit fontScale="90000"/>
          </a:bodyPr>
          <a:lstStyle/>
          <a:p>
            <a:r>
              <a:rPr lang="en-US">
                <a:latin typeface="Segoe UI Semibold" pitchFamily="34" charset="0"/>
              </a:rPr>
              <a:t>Claims of Human Uniqueness:</a:t>
            </a:r>
            <a:br>
              <a:rPr lang="en-US">
                <a:latin typeface="Segoe UI Semibold" pitchFamily="34" charset="0"/>
              </a:rPr>
            </a:br>
            <a:r>
              <a:rPr lang="en-US" err="1"/>
              <a:t>Encephalization</a:t>
            </a:r>
            <a:r>
              <a:rPr lang="en-US">
                <a:latin typeface="Segoe UI Semibold" pitchFamily="34" charset="0"/>
              </a:rPr>
              <a:t/>
            </a:r>
            <a:br>
              <a:rPr lang="en-US">
                <a:latin typeface="Segoe UI Semibold" pitchFamily="34" charset="0"/>
              </a:rPr>
            </a:br>
            <a:endParaRPr lang="en-US"/>
          </a:p>
        </p:txBody>
      </p:sp>
      <p:sp>
        <p:nvSpPr>
          <p:cNvPr id="7" name="Content Placeholder 2"/>
          <p:cNvSpPr txBox="1">
            <a:spLocks/>
          </p:cNvSpPr>
          <p:nvPr/>
        </p:nvSpPr>
        <p:spPr>
          <a:xfrm>
            <a:off x="179512" y="1196751"/>
            <a:ext cx="8661572" cy="2016225"/>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4000" smtClean="0"/>
              <a:t>“A </a:t>
            </a:r>
            <a:r>
              <a:rPr lang="en-US" sz="4000"/>
              <a:t>brain</a:t>
            </a:r>
            <a:r>
              <a:rPr lang="en-US" sz="4400"/>
              <a:t> </a:t>
            </a:r>
            <a:r>
              <a:rPr lang="en-US" sz="4400" smtClean="0">
                <a:solidFill>
                  <a:srgbClr val="7030A0"/>
                </a:solidFill>
              </a:rPr>
              <a:t>7 </a:t>
            </a:r>
            <a:r>
              <a:rPr lang="en-US" sz="4000" smtClean="0">
                <a:solidFill>
                  <a:srgbClr val="7030A0"/>
                </a:solidFill>
              </a:rPr>
              <a:t>times too </a:t>
            </a:r>
            <a:r>
              <a:rPr lang="en-US" sz="4000">
                <a:solidFill>
                  <a:srgbClr val="7030A0"/>
                </a:solidFill>
              </a:rPr>
              <a:t>large </a:t>
            </a:r>
            <a:r>
              <a:rPr lang="en-US" sz="4000" smtClean="0"/>
              <a:t>for a mammal of </a:t>
            </a:r>
            <a:r>
              <a:rPr lang="en-US" sz="4000"/>
              <a:t>its </a:t>
            </a:r>
            <a:r>
              <a:rPr lang="en-US" sz="4000" smtClean="0"/>
              <a:t>size…”</a:t>
            </a:r>
          </a:p>
          <a:p>
            <a:r>
              <a:rPr lang="en-US" sz="1800" b="0" smtClean="0"/>
              <a:t>(Marino</a:t>
            </a:r>
            <a:r>
              <a:rPr lang="en-US" sz="1800" b="0"/>
              <a:t>, </a:t>
            </a:r>
            <a:r>
              <a:rPr lang="en-US" sz="1800" b="0" smtClean="0"/>
              <a:t>1998)</a:t>
            </a:r>
            <a:endParaRPr lang="en-US" sz="1800" b="0"/>
          </a:p>
        </p:txBody>
      </p:sp>
      <p:sp>
        <p:nvSpPr>
          <p:cNvPr id="8" name="Rectangle 7"/>
          <p:cNvSpPr/>
          <p:nvPr/>
        </p:nvSpPr>
        <p:spPr>
          <a:xfrm>
            <a:off x="179512" y="6237312"/>
            <a:ext cx="1851789" cy="646331"/>
          </a:xfrm>
          <a:prstGeom prst="rect">
            <a:avLst/>
          </a:prstGeom>
        </p:spPr>
        <p:txBody>
          <a:bodyPr wrap="none">
            <a:spAutoFit/>
          </a:bodyPr>
          <a:lstStyle/>
          <a:p>
            <a:r>
              <a:rPr lang="en-US" smtClean="0"/>
              <a:t>(</a:t>
            </a:r>
            <a:r>
              <a:rPr lang="en-US" err="1" smtClean="0"/>
              <a:t>Jerison</a:t>
            </a:r>
            <a:r>
              <a:rPr lang="en-US" smtClean="0"/>
              <a:t>, 1973).</a:t>
            </a:r>
          </a:p>
          <a:p>
            <a:r>
              <a:rPr lang="en-US" smtClean="0"/>
              <a:t>(</a:t>
            </a:r>
            <a:r>
              <a:rPr lang="en-US" err="1" smtClean="0"/>
              <a:t>Macphail</a:t>
            </a:r>
            <a:r>
              <a:rPr lang="en-US" smtClean="0"/>
              <a:t>, 243) </a:t>
            </a:r>
            <a:endParaRPr lang="en-US"/>
          </a:p>
        </p:txBody>
      </p:sp>
      <p:pic>
        <p:nvPicPr>
          <p:cNvPr id="9" name="Picture 2" descr="C:\Users\User\AppData\Local\Temp\enhtmlclip\ScreenClip(2).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3120860"/>
            <a:ext cx="3984111" cy="2664296"/>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ustbiologyblog.files.wordpress.com/2011/12/space-big-hea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267200" y="2996952"/>
            <a:ext cx="4573884" cy="36953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941975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7931224" cy="1371600"/>
          </a:xfrm>
        </p:spPr>
        <p:txBody>
          <a:bodyPr>
            <a:normAutofit/>
          </a:bodyPr>
          <a:lstStyle/>
          <a:p>
            <a:r>
              <a:rPr lang="en-US">
                <a:latin typeface="Segoe UI Semibold" pitchFamily="34" charset="0"/>
              </a:rPr>
              <a:t>Claims of Human Uniqueness:</a:t>
            </a:r>
            <a:br>
              <a:rPr lang="en-US">
                <a:latin typeface="Segoe UI Semibold" pitchFamily="34" charset="0"/>
              </a:rPr>
            </a:br>
            <a:r>
              <a:rPr lang="en-US" err="1"/>
              <a:t>Encephalization</a:t>
            </a:r>
            <a:endParaRPr lang="en-US"/>
          </a:p>
        </p:txBody>
      </p:sp>
      <p:sp>
        <p:nvSpPr>
          <p:cNvPr id="4" name="Content Placeholder 3"/>
          <p:cNvSpPr txBox="1">
            <a:spLocks noGrp="1"/>
          </p:cNvSpPr>
          <p:nvPr>
            <p:ph idx="1"/>
          </p:nvPr>
        </p:nvSpPr>
        <p:spPr>
          <a:xfrm>
            <a:off x="179512" y="1340768"/>
            <a:ext cx="8784976" cy="5093702"/>
          </a:xfrm>
          <a:prstGeom prst="rect">
            <a:avLst/>
          </a:prstGeom>
          <a:noFill/>
        </p:spPr>
        <p:txBody>
          <a:bodyPr wrap="square" rtlCol="0">
            <a:spAutoFit/>
          </a:bodyPr>
          <a:lstStyle/>
          <a:p>
            <a:pPr algn="ctr"/>
            <a:r>
              <a:rPr lang="en-US" sz="3600" u="sng" smtClean="0">
                <a:solidFill>
                  <a:schemeClr val="accent5">
                    <a:lumMod val="50000"/>
                  </a:schemeClr>
                </a:solidFill>
              </a:rPr>
              <a:t>No!</a:t>
            </a:r>
          </a:p>
          <a:p>
            <a:pPr marL="285750" indent="-285750">
              <a:buFont typeface="Arial" pitchFamily="34" charset="0"/>
              <a:buChar char="•"/>
            </a:pPr>
            <a:r>
              <a:rPr lang="en-US" sz="3600" smtClean="0"/>
              <a:t>The expected body–brain ratio depends on the </a:t>
            </a:r>
            <a:r>
              <a:rPr lang="en-US" sz="3600" u="sng" smtClean="0"/>
              <a:t>Species </a:t>
            </a:r>
            <a:r>
              <a:rPr lang="en-US" sz="3600" smtClean="0"/>
              <a:t>compared!</a:t>
            </a:r>
          </a:p>
          <a:p>
            <a:pPr marL="285750" indent="-285750">
              <a:buFont typeface="Arial" pitchFamily="34" charset="0"/>
              <a:buChar char="•"/>
            </a:pPr>
            <a:r>
              <a:rPr lang="en-US" sz="3600" smtClean="0"/>
              <a:t>Compared to </a:t>
            </a:r>
            <a:r>
              <a:rPr lang="en-US" sz="3600" smtClean="0">
                <a:solidFill>
                  <a:schemeClr val="accent5">
                    <a:lumMod val="50000"/>
                  </a:schemeClr>
                </a:solidFill>
              </a:rPr>
              <a:t>Primates: E.Q of </a:t>
            </a:r>
            <a:r>
              <a:rPr lang="en-US" sz="3600" u="sng" smtClean="0">
                <a:solidFill>
                  <a:schemeClr val="accent5">
                    <a:lumMod val="50000"/>
                  </a:schemeClr>
                </a:solidFill>
              </a:rPr>
              <a:t>3</a:t>
            </a:r>
          </a:p>
          <a:p>
            <a:pPr marL="285750" indent="-285750">
              <a:buFont typeface="Arial" pitchFamily="34" charset="0"/>
              <a:buChar char="•"/>
            </a:pPr>
            <a:r>
              <a:rPr lang="en-US" sz="3600" smtClean="0"/>
              <a:t>Compared to small </a:t>
            </a:r>
            <a:r>
              <a:rPr lang="en-US" sz="3600" smtClean="0">
                <a:solidFill>
                  <a:srgbClr val="7030A0"/>
                </a:solidFill>
              </a:rPr>
              <a:t>monkeys: E.Q </a:t>
            </a:r>
            <a:r>
              <a:rPr lang="en-US" sz="3600" u="sng" smtClean="0">
                <a:solidFill>
                  <a:srgbClr val="7030A0"/>
                </a:solidFill>
              </a:rPr>
              <a:t>1.1</a:t>
            </a:r>
            <a:r>
              <a:rPr lang="en-US" sz="3600" smtClean="0">
                <a:solidFill>
                  <a:srgbClr val="7030A0"/>
                </a:solidFill>
              </a:rPr>
              <a:t>!</a:t>
            </a:r>
          </a:p>
          <a:p>
            <a:r>
              <a:rPr lang="en-US" sz="2500" b="0" smtClean="0"/>
              <a:t>“gorillas </a:t>
            </a:r>
            <a:r>
              <a:rPr lang="en-US" sz="2500" b="0"/>
              <a:t>and </a:t>
            </a:r>
            <a:r>
              <a:rPr lang="en-US" sz="2500" b="0" smtClean="0"/>
              <a:t>orangutans, rather than </a:t>
            </a:r>
            <a:r>
              <a:rPr lang="en-US" sz="2500" b="0"/>
              <a:t>humans, are outlier species in terms of body </a:t>
            </a:r>
            <a:r>
              <a:rPr lang="en-US" sz="2500" b="0" smtClean="0"/>
              <a:t>size” </a:t>
            </a:r>
            <a:r>
              <a:rPr lang="en-US" b="0" smtClean="0"/>
              <a:t>{Brain: 1% </a:t>
            </a:r>
            <a:r>
              <a:rPr lang="en-US" b="0" err="1" smtClean="0"/>
              <a:t>vs</a:t>
            </a:r>
            <a:r>
              <a:rPr lang="en-US" b="0" smtClean="0"/>
              <a:t> 2% of body mass}</a:t>
            </a:r>
          </a:p>
          <a:p>
            <a:r>
              <a:rPr lang="en-US" sz="1200" b="0"/>
              <a:t>(</a:t>
            </a:r>
            <a:r>
              <a:rPr lang="en-US" sz="1200" b="0" err="1"/>
              <a:t>Semendeferi</a:t>
            </a:r>
            <a:r>
              <a:rPr lang="en-US" sz="1200" b="0"/>
              <a:t> and </a:t>
            </a:r>
            <a:r>
              <a:rPr lang="en-US" sz="1200" b="0" err="1"/>
              <a:t>Damasio</a:t>
            </a:r>
            <a:r>
              <a:rPr lang="en-US" sz="1200" b="0"/>
              <a:t>, 2000)</a:t>
            </a:r>
          </a:p>
          <a:p>
            <a:endParaRPr lang="en-US" b="0"/>
          </a:p>
        </p:txBody>
      </p:sp>
      <p:sp>
        <p:nvSpPr>
          <p:cNvPr id="5" name="Rectangle 4"/>
          <p:cNvSpPr/>
          <p:nvPr/>
        </p:nvSpPr>
        <p:spPr>
          <a:xfrm>
            <a:off x="0" y="6362164"/>
            <a:ext cx="9035480" cy="523220"/>
          </a:xfrm>
          <a:prstGeom prst="rect">
            <a:avLst/>
          </a:prstGeom>
        </p:spPr>
        <p:txBody>
          <a:bodyPr wrap="square">
            <a:spAutoFit/>
          </a:bodyPr>
          <a:lstStyle/>
          <a:p>
            <a:r>
              <a:rPr lang="en-US" sz="1400" smtClean="0"/>
              <a:t>(Barton, 2006; </a:t>
            </a:r>
            <a:r>
              <a:rPr lang="en-US" sz="1400" err="1" smtClean="0"/>
              <a:t>Herculano-Houzel</a:t>
            </a:r>
            <a:r>
              <a:rPr lang="en-US" sz="1400" smtClean="0"/>
              <a:t> et al.,2007).</a:t>
            </a:r>
          </a:p>
          <a:p>
            <a:r>
              <a:rPr lang="en-US" sz="1400" smtClean="0"/>
              <a:t>The human brain in numbers: a linearly scaled-up primate brain; </a:t>
            </a:r>
            <a:r>
              <a:rPr lang="en-US" sz="1400" err="1" smtClean="0"/>
              <a:t>Herculano-Houzel</a:t>
            </a:r>
            <a:r>
              <a:rPr lang="en-US" sz="1400" smtClean="0"/>
              <a:t>, 2009</a:t>
            </a:r>
          </a:p>
        </p:txBody>
      </p:sp>
    </p:spTree>
    <p:extLst>
      <p:ext uri="{BB962C8B-B14F-4D97-AF65-F5344CB8AC3E}">
        <p14:creationId xmlns="" xmlns:p14="http://schemas.microsoft.com/office/powerpoint/2010/main" val="34361896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3" y="152718"/>
            <a:ext cx="8496944" cy="1260058"/>
          </a:xfrm>
        </p:spPr>
        <p:txBody>
          <a:bodyPr/>
          <a:lstStyle/>
          <a:p>
            <a:r>
              <a:rPr lang="en-US" b="1">
                <a:solidFill>
                  <a:srgbClr val="00B0F0"/>
                </a:solidFill>
                <a:latin typeface="Segoe UI" pitchFamily="34" charset="0"/>
                <a:ea typeface="Segoe UI" pitchFamily="34" charset="0"/>
                <a:cs typeface="Segoe UI" pitchFamily="34" charset="0"/>
              </a:rPr>
              <a:t>What </a:t>
            </a:r>
            <a:r>
              <a:rPr lang="en-US" b="1" smtClean="0">
                <a:solidFill>
                  <a:srgbClr val="00B0F0"/>
                </a:solidFill>
                <a:latin typeface="Segoe UI" pitchFamily="34" charset="0"/>
                <a:ea typeface="Segoe UI" pitchFamily="34" charset="0"/>
                <a:cs typeface="Segoe UI" pitchFamily="34" charset="0"/>
              </a:rPr>
              <a:t>matters:</a:t>
            </a:r>
            <a:r>
              <a:rPr lang="en-US" b="1" i="1" smtClean="0">
                <a:solidFill>
                  <a:srgbClr val="00B0F0"/>
                </a:solidFill>
                <a:latin typeface="Segoe UI" pitchFamily="34" charset="0"/>
                <a:ea typeface="Segoe UI" pitchFamily="34" charset="0"/>
                <a:cs typeface="Segoe UI" pitchFamily="34" charset="0"/>
              </a:rPr>
              <a:t/>
            </a:r>
            <a:br>
              <a:rPr lang="en-US" b="1" i="1" smtClean="0">
                <a:solidFill>
                  <a:srgbClr val="00B0F0"/>
                </a:solidFill>
                <a:latin typeface="Segoe UI" pitchFamily="34" charset="0"/>
                <a:ea typeface="Segoe UI" pitchFamily="34" charset="0"/>
                <a:cs typeface="Segoe UI" pitchFamily="34" charset="0"/>
              </a:rPr>
            </a:br>
            <a:r>
              <a:rPr lang="en-US" b="1" i="1" smtClean="0">
                <a:solidFill>
                  <a:srgbClr val="00B0F0"/>
                </a:solidFill>
                <a:latin typeface="Segoe UI" pitchFamily="34" charset="0"/>
                <a:ea typeface="Segoe UI" pitchFamily="34" charset="0"/>
                <a:cs typeface="Segoe UI" pitchFamily="34" charset="0"/>
              </a:rPr>
              <a:t>Relative </a:t>
            </a:r>
            <a:r>
              <a:rPr lang="en-US" b="1" i="1">
                <a:solidFill>
                  <a:srgbClr val="00B0F0"/>
                </a:solidFill>
                <a:latin typeface="Segoe UI" pitchFamily="34" charset="0"/>
                <a:ea typeface="Segoe UI" pitchFamily="34" charset="0"/>
                <a:cs typeface="Segoe UI" pitchFamily="34" charset="0"/>
              </a:rPr>
              <a:t>or Absolute</a:t>
            </a:r>
            <a:r>
              <a:rPr lang="en-US" b="1">
                <a:solidFill>
                  <a:srgbClr val="00B0F0"/>
                </a:solidFill>
                <a:latin typeface="Segoe UI" pitchFamily="34" charset="0"/>
                <a:ea typeface="Segoe UI" pitchFamily="34" charset="0"/>
                <a:cs typeface="Segoe UI" pitchFamily="34" charset="0"/>
              </a:rPr>
              <a:t> Brain </a:t>
            </a:r>
            <a:r>
              <a:rPr lang="en-US" b="1" smtClean="0">
                <a:solidFill>
                  <a:srgbClr val="00B0F0"/>
                </a:solidFill>
                <a:latin typeface="Segoe UI" pitchFamily="34" charset="0"/>
                <a:ea typeface="Segoe UI" pitchFamily="34" charset="0"/>
                <a:cs typeface="Segoe UI" pitchFamily="34" charset="0"/>
              </a:rPr>
              <a:t>Size ?</a:t>
            </a:r>
            <a:endParaRPr lang="en-US">
              <a:solidFill>
                <a:srgbClr val="00B0F0"/>
              </a:solidFill>
            </a:endParaRPr>
          </a:p>
        </p:txBody>
      </p:sp>
      <p:sp>
        <p:nvSpPr>
          <p:cNvPr id="3" name="Content Placeholder 2"/>
          <p:cNvSpPr>
            <a:spLocks noGrp="1"/>
          </p:cNvSpPr>
          <p:nvPr>
            <p:ph idx="1"/>
          </p:nvPr>
        </p:nvSpPr>
        <p:spPr>
          <a:xfrm>
            <a:off x="323528" y="1484784"/>
            <a:ext cx="7753672" cy="4968552"/>
          </a:xfrm>
        </p:spPr>
        <p:txBody>
          <a:bodyPr>
            <a:normAutofit/>
          </a:bodyPr>
          <a:lstStyle/>
          <a:p>
            <a:pPr marL="0" lvl="3" indent="0" algn="ctr">
              <a:spcAft>
                <a:spcPts val="600"/>
              </a:spcAft>
              <a:buClrTx/>
              <a:buNone/>
            </a:pPr>
            <a:r>
              <a:rPr lang="en-US" sz="3600" smtClean="0">
                <a:solidFill>
                  <a:srgbClr val="FF0000"/>
                </a:solidFill>
                <a:latin typeface="Segoe UI" pitchFamily="34" charset="0"/>
                <a:ea typeface="Segoe UI" pitchFamily="34" charset="0"/>
                <a:cs typeface="Segoe UI" pitchFamily="34" charset="0"/>
              </a:rPr>
              <a:t>Absolute?</a:t>
            </a:r>
          </a:p>
          <a:p>
            <a:pPr marL="0" lvl="3" indent="0" algn="ctr">
              <a:spcAft>
                <a:spcPts val="600"/>
              </a:spcAft>
              <a:buClrTx/>
              <a:buNone/>
            </a:pPr>
            <a:r>
              <a:rPr lang="en-US" sz="3600" b="1" smtClean="0">
                <a:latin typeface="Segoe UI" pitchFamily="34" charset="0"/>
                <a:ea typeface="Segoe UI" pitchFamily="34" charset="0"/>
                <a:cs typeface="Segoe UI" pitchFamily="34" charset="0"/>
              </a:rPr>
              <a:t>Capybara </a:t>
            </a:r>
            <a:r>
              <a:rPr lang="en-US" sz="3600" b="1" err="1" smtClean="0">
                <a:latin typeface="Segoe UI" pitchFamily="34" charset="0"/>
                <a:ea typeface="Segoe UI" pitchFamily="34" charset="0"/>
                <a:cs typeface="Segoe UI" pitchFamily="34" charset="0"/>
              </a:rPr>
              <a:t>vs</a:t>
            </a:r>
            <a:r>
              <a:rPr lang="en-US" sz="3600" b="1" smtClean="0">
                <a:latin typeface="Segoe UI" pitchFamily="34" charset="0"/>
                <a:ea typeface="Segoe UI" pitchFamily="34" charset="0"/>
                <a:cs typeface="Segoe UI" pitchFamily="34" charset="0"/>
              </a:rPr>
              <a:t> Capuchin Monkey: </a:t>
            </a:r>
          </a:p>
          <a:p>
            <a:pPr marL="0" lvl="3" indent="0" algn="ctr">
              <a:spcAft>
                <a:spcPts val="600"/>
              </a:spcAft>
              <a:buClrTx/>
              <a:buNone/>
            </a:pPr>
            <a:endParaRPr lang="en-US" sz="3200" b="1" smtClean="0">
              <a:solidFill>
                <a:schemeClr val="accent5">
                  <a:lumMod val="50000"/>
                </a:schemeClr>
              </a:solidFill>
              <a:latin typeface="Segoe UI" pitchFamily="34" charset="0"/>
              <a:ea typeface="Segoe UI" pitchFamily="34" charset="0"/>
              <a:cs typeface="Segoe UI" pitchFamily="34" charset="0"/>
            </a:endParaRPr>
          </a:p>
          <a:p>
            <a:endParaRPr lang="en-US" sz="2800">
              <a:solidFill>
                <a:schemeClr val="accent5">
                  <a:lumMod val="50000"/>
                </a:schemeClr>
              </a:solidFill>
              <a:latin typeface="Segoe UI" pitchFamily="34" charset="0"/>
              <a:ea typeface="Segoe UI" pitchFamily="34" charset="0"/>
              <a:cs typeface="Segoe UI" pitchFamily="34" charset="0"/>
            </a:endParaRPr>
          </a:p>
          <a:p>
            <a:endParaRPr lang="en-US" sz="2800" smtClean="0">
              <a:latin typeface="Segoe UI" pitchFamily="34" charset="0"/>
              <a:ea typeface="Segoe UI" pitchFamily="34" charset="0"/>
              <a:cs typeface="Segoe UI" pitchFamily="34" charset="0"/>
            </a:endParaRPr>
          </a:p>
          <a:p>
            <a:pPr marL="0" lvl="3" indent="0">
              <a:spcAft>
                <a:spcPts val="600"/>
              </a:spcAft>
              <a:buClrTx/>
              <a:buNone/>
            </a:pPr>
            <a:r>
              <a:rPr lang="en-US" sz="3200" smtClean="0">
                <a:latin typeface="Segoe UI" pitchFamily="34" charset="0"/>
                <a:ea typeface="Segoe UI" pitchFamily="34" charset="0"/>
                <a:cs typeface="Segoe UI" pitchFamily="34" charset="0"/>
              </a:rPr>
              <a:t>		</a:t>
            </a:r>
            <a:r>
              <a:rPr lang="en-US" sz="4000" smtClean="0">
                <a:solidFill>
                  <a:srgbClr val="FF0000"/>
                </a:solidFill>
                <a:latin typeface="Segoe UI" pitchFamily="34" charset="0"/>
                <a:ea typeface="Segoe UI" pitchFamily="34" charset="0"/>
                <a:cs typeface="Segoe UI" pitchFamily="34" charset="0"/>
              </a:rPr>
              <a:t>Relative</a:t>
            </a:r>
            <a:r>
              <a:rPr lang="en-US" sz="3600" smtClean="0">
                <a:solidFill>
                  <a:srgbClr val="FF0000"/>
                </a:solidFill>
                <a:latin typeface="Segoe UI" pitchFamily="34" charset="0"/>
                <a:ea typeface="Segoe UI" pitchFamily="34" charset="0"/>
                <a:cs typeface="Segoe UI" pitchFamily="34" charset="0"/>
              </a:rPr>
              <a:t>?</a:t>
            </a:r>
            <a:endParaRPr lang="en-US" sz="3600">
              <a:solidFill>
                <a:srgbClr val="FF0000"/>
              </a:solidFill>
              <a:latin typeface="Segoe UI" pitchFamily="34" charset="0"/>
              <a:ea typeface="Segoe UI" pitchFamily="34" charset="0"/>
              <a:cs typeface="Segoe UI" pitchFamily="34" charset="0"/>
            </a:endParaRPr>
          </a:p>
          <a:p>
            <a:r>
              <a:rPr lang="en-US" sz="3200">
                <a:latin typeface="Segoe UI" pitchFamily="34" charset="0"/>
                <a:ea typeface="Segoe UI" pitchFamily="34" charset="0"/>
                <a:cs typeface="Segoe UI" pitchFamily="34" charset="0"/>
              </a:rPr>
              <a:t>	</a:t>
            </a:r>
            <a:r>
              <a:rPr lang="en-US" sz="3200" smtClean="0">
                <a:latin typeface="Segoe UI" pitchFamily="34" charset="0"/>
                <a:ea typeface="Segoe UI" pitchFamily="34" charset="0"/>
                <a:cs typeface="Segoe UI" pitchFamily="34" charset="0"/>
              </a:rPr>
              <a:t>  </a:t>
            </a:r>
            <a:r>
              <a:rPr lang="en-US" sz="3600" smtClean="0">
                <a:latin typeface="Segoe UI" pitchFamily="34" charset="0"/>
                <a:ea typeface="Segoe UI" pitchFamily="34" charset="0"/>
                <a:cs typeface="Segoe UI" pitchFamily="34" charset="0"/>
              </a:rPr>
              <a:t>Gorilla Vs </a:t>
            </a:r>
            <a:r>
              <a:rPr lang="en-US" sz="3600">
                <a:latin typeface="Segoe UI" pitchFamily="34" charset="0"/>
                <a:ea typeface="Segoe UI" pitchFamily="34" charset="0"/>
                <a:cs typeface="Segoe UI" pitchFamily="34" charset="0"/>
              </a:rPr>
              <a:t>Capuchin </a:t>
            </a:r>
            <a:endParaRPr lang="en-US" sz="3600" smtClean="0">
              <a:latin typeface="Segoe UI" pitchFamily="34" charset="0"/>
              <a:ea typeface="Segoe UI" pitchFamily="34" charset="0"/>
              <a:cs typeface="Segoe UI" pitchFamily="34" charset="0"/>
            </a:endParaRPr>
          </a:p>
          <a:p>
            <a:endParaRPr lang="en-US"/>
          </a:p>
        </p:txBody>
      </p:sp>
      <p:pic>
        <p:nvPicPr>
          <p:cNvPr id="14338" name="Picture 2" descr="E:\Dropbox\Dropbox\Studies\Books &amp; Resources\Seminar סמינריון פסיכוביולוגיים\Graphics\Rodents and Primates Brains.neurons.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53331"/>
          <a:stretch/>
        </p:blipFill>
        <p:spPr bwMode="auto">
          <a:xfrm>
            <a:off x="204451" y="2943310"/>
            <a:ext cx="6204847" cy="156581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0" name="Picture 4" descr="http://img.dailymail.co.uk/i/pix/2007/03_02/gorilla240307_468x624.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516216" y="3501008"/>
            <a:ext cx="2387364" cy="318315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107504" y="6381328"/>
            <a:ext cx="2621230" cy="369332"/>
          </a:xfrm>
          <a:prstGeom prst="rect">
            <a:avLst/>
          </a:prstGeom>
        </p:spPr>
        <p:txBody>
          <a:bodyPr wrap="none">
            <a:spAutoFit/>
          </a:bodyPr>
          <a:lstStyle/>
          <a:p>
            <a:r>
              <a:rPr lang="en-US" smtClean="0"/>
              <a:t>(Roth and </a:t>
            </a:r>
            <a:r>
              <a:rPr lang="en-US" err="1" smtClean="0"/>
              <a:t>Dicke</a:t>
            </a:r>
            <a:r>
              <a:rPr lang="en-US" smtClean="0"/>
              <a:t>, 2005)</a:t>
            </a:r>
            <a:endParaRPr lang="he-IL"/>
          </a:p>
        </p:txBody>
      </p:sp>
    </p:spTree>
    <p:extLst>
      <p:ext uri="{BB962C8B-B14F-4D97-AF65-F5344CB8AC3E}">
        <p14:creationId xmlns="" xmlns:p14="http://schemas.microsoft.com/office/powerpoint/2010/main" val="132173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52718"/>
            <a:ext cx="8712968" cy="756002"/>
          </a:xfrm>
        </p:spPr>
        <p:txBody>
          <a:bodyPr>
            <a:noAutofit/>
          </a:bodyPr>
          <a:lstStyle/>
          <a:p>
            <a:r>
              <a:rPr lang="en-US" sz="4400" err="1" smtClean="0"/>
              <a:t>whAt</a:t>
            </a:r>
            <a:r>
              <a:rPr lang="en-US" sz="4400" smtClean="0"/>
              <a:t> makes us </a:t>
            </a:r>
            <a:r>
              <a:rPr lang="en-US" sz="4400" i="1" smtClean="0"/>
              <a:t>Special</a:t>
            </a:r>
            <a:r>
              <a:rPr lang="en-US" sz="4400" smtClean="0"/>
              <a:t>?</a:t>
            </a:r>
            <a:endParaRPr lang="en-US" sz="4400"/>
          </a:p>
        </p:txBody>
      </p:sp>
      <p:sp>
        <p:nvSpPr>
          <p:cNvPr id="3" name="Content Placeholder 2"/>
          <p:cNvSpPr>
            <a:spLocks noGrp="1"/>
          </p:cNvSpPr>
          <p:nvPr>
            <p:ph idx="1"/>
          </p:nvPr>
        </p:nvSpPr>
        <p:spPr>
          <a:xfrm>
            <a:off x="323528" y="1052736"/>
            <a:ext cx="8424936" cy="4968552"/>
          </a:xfrm>
        </p:spPr>
        <p:txBody>
          <a:bodyPr>
            <a:normAutofit/>
          </a:bodyPr>
          <a:lstStyle/>
          <a:p>
            <a:pPr marL="457200" indent="-457200">
              <a:buAutoNum type="arabicPeriod"/>
            </a:pPr>
            <a:r>
              <a:rPr lang="en-US" sz="3600" smtClean="0">
                <a:solidFill>
                  <a:srgbClr val="FF0000"/>
                </a:solidFill>
              </a:rPr>
              <a:t>Absolute</a:t>
            </a:r>
            <a:r>
              <a:rPr lang="en-US" sz="3600" smtClean="0"/>
              <a:t> Number of Neurons. 			                 </a:t>
            </a:r>
            <a:r>
              <a:rPr lang="en-US" sz="4000" i="1" u="sng" smtClean="0">
                <a:solidFill>
                  <a:srgbClr val="00B050"/>
                </a:solidFill>
              </a:rPr>
              <a:t>Why?</a:t>
            </a:r>
            <a:endParaRPr lang="en-US" sz="4000" u="sng" smtClean="0">
              <a:solidFill>
                <a:srgbClr val="00B050"/>
              </a:solidFill>
            </a:endParaRPr>
          </a:p>
          <a:p>
            <a:r>
              <a:rPr lang="en-US" sz="3600" smtClean="0"/>
              <a:t>2. We Have the Largest </a:t>
            </a:r>
            <a:r>
              <a:rPr lang="en-US" sz="4000" smtClean="0">
                <a:solidFill>
                  <a:schemeClr val="accent2">
                    <a:lumMod val="50000"/>
                  </a:schemeClr>
                </a:solidFill>
              </a:rPr>
              <a:t>PRIMATE</a:t>
            </a:r>
            <a:r>
              <a:rPr lang="en-US" sz="4000" smtClean="0"/>
              <a:t> </a:t>
            </a:r>
            <a:r>
              <a:rPr lang="en-US" sz="3600" smtClean="0"/>
              <a:t>Brain!</a:t>
            </a:r>
          </a:p>
          <a:p>
            <a:endParaRPr lang="en-US" sz="3600"/>
          </a:p>
        </p:txBody>
      </p:sp>
      <p:pic>
        <p:nvPicPr>
          <p:cNvPr id="7" name="Picture 2" descr="http://www.suzanaherculanohouzel.com/storage/PrimateScalingRules.jpg?__SQUARESPACE_CACHEVERSION=124633104489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39952" y="3210096"/>
            <a:ext cx="4752528" cy="358815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107504" y="4437112"/>
            <a:ext cx="3888432" cy="2277547"/>
          </a:xfrm>
          <a:prstGeom prst="rect">
            <a:avLst/>
          </a:prstGeom>
          <a:noFill/>
        </p:spPr>
        <p:txBody>
          <a:bodyPr wrap="square" rtlCol="1">
            <a:spAutoFit/>
          </a:bodyPr>
          <a:lstStyle/>
          <a:p>
            <a:r>
              <a:rPr lang="en-US" sz="2600" smtClean="0">
                <a:solidFill>
                  <a:schemeClr val="tx2"/>
                </a:solidFill>
              </a:rPr>
              <a:t>Different Specie Orders’ Brains SCALE Differently!</a:t>
            </a:r>
          </a:p>
          <a:p>
            <a:endParaRPr lang="en-US" sz="2400" smtClean="0">
              <a:solidFill>
                <a:schemeClr val="tx2"/>
              </a:solidFill>
            </a:endParaRPr>
          </a:p>
          <a:p>
            <a:r>
              <a:rPr lang="en-US" sz="2000" smtClean="0">
                <a:solidFill>
                  <a:schemeClr val="accent2">
                    <a:lumMod val="50000"/>
                  </a:schemeClr>
                </a:solidFill>
              </a:rPr>
              <a:t> *Primates Vs </a:t>
            </a:r>
            <a:r>
              <a:rPr lang="en-US" sz="2000" err="1" smtClean="0">
                <a:solidFill>
                  <a:schemeClr val="accent2">
                    <a:lumMod val="50000"/>
                  </a:schemeClr>
                </a:solidFill>
              </a:rPr>
              <a:t>Rodentia</a:t>
            </a:r>
            <a:r>
              <a:rPr lang="en-US" sz="2000" smtClean="0">
                <a:solidFill>
                  <a:schemeClr val="accent2">
                    <a:lumMod val="50000"/>
                  </a:schemeClr>
                </a:solidFill>
              </a:rPr>
              <a:t> Vs Insectivores…</a:t>
            </a:r>
            <a:endParaRPr lang="he-IL" sz="2000">
              <a:solidFill>
                <a:schemeClr val="accent2">
                  <a:lumMod val="50000"/>
                </a:schemeClr>
              </a:solidFill>
            </a:endParaRPr>
          </a:p>
        </p:txBody>
      </p:sp>
    </p:spTree>
    <p:extLst>
      <p:ext uri="{BB962C8B-B14F-4D97-AF65-F5344CB8AC3E}">
        <p14:creationId xmlns="" xmlns:p14="http://schemas.microsoft.com/office/powerpoint/2010/main" val="3275026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5" y="188640"/>
            <a:ext cx="8995523" cy="792088"/>
          </a:xfrm>
        </p:spPr>
        <p:txBody>
          <a:bodyPr>
            <a:normAutofit fontScale="90000"/>
          </a:bodyPr>
          <a:lstStyle/>
          <a:p>
            <a:r>
              <a:rPr lang="en-US" sz="2700" err="1"/>
              <a:t>whAt</a:t>
            </a:r>
            <a:r>
              <a:rPr lang="en-US" sz="2700"/>
              <a:t> makes us </a:t>
            </a:r>
            <a:r>
              <a:rPr lang="en-US" sz="2700" i="1" smtClean="0"/>
              <a:t>Special</a:t>
            </a:r>
            <a:r>
              <a:rPr lang="en-US" sz="2700"/>
              <a:t>:</a:t>
            </a:r>
            <a:r>
              <a:rPr lang="en-US" sz="2700" smtClean="0"/>
              <a:t> </a:t>
            </a:r>
            <a:r>
              <a:rPr lang="en-US" smtClean="0"/>
              <a:t/>
            </a:r>
            <a:br>
              <a:rPr lang="en-US" smtClean="0"/>
            </a:br>
            <a:r>
              <a:rPr lang="en-US" sz="3100" smtClean="0"/>
              <a:t>Biggest </a:t>
            </a:r>
            <a:r>
              <a:rPr lang="en-US" sz="3100" u="sng" smtClean="0"/>
              <a:t>Primate</a:t>
            </a:r>
            <a:r>
              <a:rPr lang="en-US" sz="3100" smtClean="0"/>
              <a:t> Brain</a:t>
            </a:r>
            <a:endParaRPr lang="en-US" sz="3100"/>
          </a:p>
        </p:txBody>
      </p:sp>
      <p:sp>
        <p:nvSpPr>
          <p:cNvPr id="5" name="Rectangle 4"/>
          <p:cNvSpPr/>
          <p:nvPr/>
        </p:nvSpPr>
        <p:spPr>
          <a:xfrm>
            <a:off x="35496" y="1124744"/>
            <a:ext cx="4464496" cy="5509200"/>
          </a:xfrm>
          <a:prstGeom prst="rect">
            <a:avLst/>
          </a:prstGeom>
        </p:spPr>
        <p:txBody>
          <a:bodyPr wrap="square">
            <a:spAutoFit/>
          </a:bodyPr>
          <a:lstStyle/>
          <a:p>
            <a:r>
              <a:rPr lang="en-US" sz="2600">
                <a:latin typeface="Segoe UI" pitchFamily="34" charset="0"/>
                <a:ea typeface="Segoe UI" pitchFamily="34" charset="0"/>
                <a:cs typeface="Segoe UI" pitchFamily="34" charset="0"/>
              </a:rPr>
              <a:t>3. </a:t>
            </a:r>
            <a:r>
              <a:rPr lang="en-US" sz="2600" u="sng" smtClean="0">
                <a:solidFill>
                  <a:schemeClr val="accent2">
                    <a:lumMod val="50000"/>
                  </a:schemeClr>
                </a:solidFill>
                <a:latin typeface="Segoe UI" pitchFamily="34" charset="0"/>
                <a:ea typeface="Segoe UI" pitchFamily="34" charset="0"/>
                <a:cs typeface="Segoe UI" pitchFamily="34" charset="0"/>
              </a:rPr>
              <a:t>(</a:t>
            </a:r>
            <a:r>
              <a:rPr lang="en-US" sz="2600" b="1" u="sng" smtClean="0">
                <a:solidFill>
                  <a:schemeClr val="accent2">
                    <a:lumMod val="50000"/>
                  </a:schemeClr>
                </a:solidFill>
                <a:latin typeface="Segoe UI" pitchFamily="34" charset="0"/>
                <a:ea typeface="Segoe UI" pitchFamily="34" charset="0"/>
                <a:cs typeface="Segoe UI" pitchFamily="34" charset="0"/>
              </a:rPr>
              <a:t>Efficient</a:t>
            </a:r>
            <a:r>
              <a:rPr lang="en-US" sz="2600" b="1" u="sng">
                <a:solidFill>
                  <a:schemeClr val="accent2">
                    <a:lumMod val="50000"/>
                  </a:schemeClr>
                </a:solidFill>
                <a:latin typeface="Segoe UI" pitchFamily="34" charset="0"/>
                <a:ea typeface="Segoe UI" pitchFamily="34" charset="0"/>
                <a:cs typeface="Segoe UI" pitchFamily="34" charset="0"/>
              </a:rPr>
              <a:t>)  </a:t>
            </a:r>
            <a:r>
              <a:rPr lang="en-US" sz="2600" b="1" u="sng" smtClean="0">
                <a:solidFill>
                  <a:schemeClr val="accent2">
                    <a:lumMod val="50000"/>
                  </a:schemeClr>
                </a:solidFill>
                <a:latin typeface="Segoe UI" pitchFamily="34" charset="0"/>
                <a:ea typeface="Segoe UI" pitchFamily="34" charset="0"/>
                <a:cs typeface="Segoe UI" pitchFamily="34" charset="0"/>
              </a:rPr>
              <a:t>Isometric Primate </a:t>
            </a:r>
            <a:r>
              <a:rPr lang="en-US" sz="2600" b="1" u="sng">
                <a:solidFill>
                  <a:schemeClr val="accent2">
                    <a:lumMod val="50000"/>
                  </a:schemeClr>
                </a:solidFill>
                <a:latin typeface="Segoe UI" pitchFamily="34" charset="0"/>
                <a:ea typeface="Segoe UI" pitchFamily="34" charset="0"/>
                <a:cs typeface="Segoe UI" pitchFamily="34" charset="0"/>
              </a:rPr>
              <a:t>Brain </a:t>
            </a:r>
            <a:r>
              <a:rPr lang="en-US" sz="2600" b="1" i="1" u="sng" smtClean="0">
                <a:solidFill>
                  <a:schemeClr val="accent2">
                    <a:lumMod val="50000"/>
                  </a:schemeClr>
                </a:solidFill>
                <a:latin typeface="Segoe UI" pitchFamily="34" charset="0"/>
                <a:ea typeface="Segoe UI" pitchFamily="34" charset="0"/>
                <a:cs typeface="Segoe UI" pitchFamily="34" charset="0"/>
              </a:rPr>
              <a:t>Scaling</a:t>
            </a:r>
            <a:r>
              <a:rPr lang="en-US" sz="2600" b="1" smtClean="0">
                <a:latin typeface="Segoe UI" pitchFamily="34" charset="0"/>
                <a:ea typeface="Segoe UI" pitchFamily="34" charset="0"/>
                <a:cs typeface="Segoe UI" pitchFamily="34" charset="0"/>
              </a:rPr>
              <a:t>. </a:t>
            </a:r>
            <a:endParaRPr lang="en-US" sz="2600" b="1">
              <a:latin typeface="Segoe UI" pitchFamily="34" charset="0"/>
              <a:ea typeface="Segoe UI" pitchFamily="34" charset="0"/>
              <a:cs typeface="Segoe UI" pitchFamily="34" charset="0"/>
            </a:endParaRPr>
          </a:p>
          <a:p>
            <a:r>
              <a:rPr lang="en-US" sz="2600" smtClean="0">
                <a:latin typeface="Segoe UI" pitchFamily="34" charset="0"/>
                <a:ea typeface="Segoe UI" pitchFamily="34" charset="0"/>
                <a:cs typeface="Segoe UI" pitchFamily="34" charset="0"/>
              </a:rPr>
              <a:t>“</a:t>
            </a:r>
            <a:r>
              <a:rPr lang="en-US" sz="2600" b="1" smtClean="0">
                <a:latin typeface="Segoe UI" pitchFamily="34" charset="0"/>
                <a:ea typeface="Segoe UI" pitchFamily="34" charset="0"/>
                <a:cs typeface="Segoe UI" pitchFamily="34" charset="0"/>
              </a:rPr>
              <a:t>Primate</a:t>
            </a:r>
            <a:r>
              <a:rPr lang="en-US" sz="2600" smtClean="0">
                <a:latin typeface="Segoe UI" pitchFamily="34" charset="0"/>
                <a:ea typeface="Segoe UI" pitchFamily="34" charset="0"/>
                <a:cs typeface="Segoe UI" pitchFamily="34" charset="0"/>
              </a:rPr>
              <a:t> </a:t>
            </a:r>
            <a:r>
              <a:rPr lang="en-US" sz="2600">
                <a:latin typeface="Segoe UI" pitchFamily="34" charset="0"/>
                <a:ea typeface="Segoe UI" pitchFamily="34" charset="0"/>
                <a:cs typeface="Segoe UI" pitchFamily="34" charset="0"/>
              </a:rPr>
              <a:t>brain size increases </a:t>
            </a:r>
            <a:r>
              <a:rPr lang="en-US" sz="2600" b="1" i="1" u="sng" err="1" smtClean="0">
                <a:latin typeface="Segoe UI" pitchFamily="34" charset="0"/>
                <a:ea typeface="Segoe UI" pitchFamily="34" charset="0"/>
                <a:cs typeface="Segoe UI" pitchFamily="34" charset="0"/>
              </a:rPr>
              <a:t>isometrically</a:t>
            </a:r>
            <a:r>
              <a:rPr lang="en-US" sz="2600" smtClean="0">
                <a:latin typeface="Segoe UI" pitchFamily="34" charset="0"/>
                <a:ea typeface="Segoe UI" pitchFamily="34" charset="0"/>
                <a:cs typeface="Segoe UI" pitchFamily="34" charset="0"/>
              </a:rPr>
              <a:t> </a:t>
            </a:r>
            <a:r>
              <a:rPr lang="en-US" sz="2600">
                <a:latin typeface="Segoe UI" pitchFamily="34" charset="0"/>
                <a:ea typeface="Segoe UI" pitchFamily="34" charset="0"/>
                <a:cs typeface="Segoe UI" pitchFamily="34" charset="0"/>
              </a:rPr>
              <a:t>as a function of </a:t>
            </a:r>
            <a:r>
              <a:rPr lang="en-US" sz="2600" b="1">
                <a:latin typeface="Segoe UI" pitchFamily="34" charset="0"/>
                <a:ea typeface="Segoe UI" pitchFamily="34" charset="0"/>
                <a:cs typeface="Segoe UI" pitchFamily="34" charset="0"/>
              </a:rPr>
              <a:t>neuron</a:t>
            </a:r>
            <a:r>
              <a:rPr lang="en-US" sz="2600">
                <a:latin typeface="Segoe UI" pitchFamily="34" charset="0"/>
                <a:ea typeface="Segoe UI" pitchFamily="34" charset="0"/>
                <a:cs typeface="Segoe UI" pitchFamily="34" charset="0"/>
              </a:rPr>
              <a:t> number</a:t>
            </a:r>
            <a:r>
              <a:rPr lang="en-US" sz="2600" smtClean="0">
                <a:latin typeface="Segoe UI" pitchFamily="34" charset="0"/>
                <a:ea typeface="Segoe UI" pitchFamily="34" charset="0"/>
                <a:cs typeface="Segoe UI" pitchFamily="34" charset="0"/>
              </a:rPr>
              <a:t>”.</a:t>
            </a:r>
          </a:p>
          <a:p>
            <a:endParaRPr lang="en-US" sz="2600">
              <a:latin typeface="Segoe UI" pitchFamily="34" charset="0"/>
              <a:ea typeface="Segoe UI" pitchFamily="34" charset="0"/>
              <a:cs typeface="Segoe UI" pitchFamily="34" charset="0"/>
            </a:endParaRPr>
          </a:p>
          <a:p>
            <a:r>
              <a:rPr lang="en-US" sz="2600" b="1" u="sng" smtClean="0">
                <a:latin typeface="Segoe UI" pitchFamily="34" charset="0"/>
                <a:ea typeface="Segoe UI" pitchFamily="34" charset="0"/>
                <a:cs typeface="Segoe UI" pitchFamily="34" charset="0"/>
              </a:rPr>
              <a:t>Rodents</a:t>
            </a:r>
            <a:r>
              <a:rPr lang="en-US" sz="2600" smtClean="0">
                <a:latin typeface="Segoe UI" pitchFamily="34" charset="0"/>
                <a:ea typeface="Segoe UI" pitchFamily="34" charset="0"/>
                <a:cs typeface="Segoe UI" pitchFamily="34" charset="0"/>
              </a:rPr>
              <a:t> </a:t>
            </a:r>
            <a:r>
              <a:rPr lang="en-US" sz="2600">
                <a:latin typeface="Segoe UI" pitchFamily="34" charset="0"/>
                <a:ea typeface="Segoe UI" pitchFamily="34" charset="0"/>
                <a:cs typeface="Segoe UI" pitchFamily="34" charset="0"/>
              </a:rPr>
              <a:t>– </a:t>
            </a:r>
            <a:r>
              <a:rPr lang="en-US" sz="2600" b="1" i="1" u="sng">
                <a:latin typeface="Segoe UI" pitchFamily="34" charset="0"/>
                <a:ea typeface="Segoe UI" pitchFamily="34" charset="0"/>
                <a:cs typeface="Segoe UI" pitchFamily="34" charset="0"/>
              </a:rPr>
              <a:t>Hypermetric</a:t>
            </a:r>
            <a:r>
              <a:rPr lang="en-US" sz="2600">
                <a:latin typeface="Segoe UI" pitchFamily="34" charset="0"/>
                <a:ea typeface="Segoe UI" pitchFamily="34" charset="0"/>
                <a:cs typeface="Segoe UI" pitchFamily="34" charset="0"/>
              </a:rPr>
              <a:t> </a:t>
            </a:r>
            <a:r>
              <a:rPr lang="en-US" sz="2600" smtClean="0">
                <a:latin typeface="Segoe UI" pitchFamily="34" charset="0"/>
                <a:ea typeface="Segoe UI" pitchFamily="34" charset="0"/>
                <a:cs typeface="Segoe UI" pitchFamily="34" charset="0"/>
              </a:rPr>
              <a:t>Increase.</a:t>
            </a:r>
          </a:p>
          <a:p>
            <a:r>
              <a:rPr lang="en-US" sz="2400" smtClean="0">
                <a:latin typeface="Segoe UI" pitchFamily="34" charset="0"/>
                <a:ea typeface="Segoe UI" pitchFamily="34" charset="0"/>
                <a:cs typeface="Segoe UI" pitchFamily="34" charset="0"/>
              </a:rPr>
              <a:t> - </a:t>
            </a:r>
            <a:r>
              <a:rPr lang="en-US" sz="2400" i="1" smtClean="0">
                <a:latin typeface="Segoe UI" pitchFamily="34" charset="0"/>
                <a:ea typeface="Segoe UI" pitchFamily="34" charset="0"/>
                <a:cs typeface="Segoe UI" pitchFamily="34" charset="0"/>
              </a:rPr>
              <a:t>“average </a:t>
            </a:r>
            <a:r>
              <a:rPr lang="en-US" sz="2400" i="1">
                <a:latin typeface="Segoe UI" pitchFamily="34" charset="0"/>
                <a:ea typeface="Segoe UI" pitchFamily="34" charset="0"/>
                <a:cs typeface="Segoe UI" pitchFamily="34" charset="0"/>
              </a:rPr>
              <a:t>neuronal size increases together with</a:t>
            </a:r>
          </a:p>
          <a:p>
            <a:r>
              <a:rPr lang="en-US" sz="2400" i="1">
                <a:latin typeface="Segoe UI" pitchFamily="34" charset="0"/>
                <a:ea typeface="Segoe UI" pitchFamily="34" charset="0"/>
                <a:cs typeface="Segoe UI" pitchFamily="34" charset="0"/>
              </a:rPr>
              <a:t>neuronal number, but not in </a:t>
            </a:r>
            <a:r>
              <a:rPr lang="en-US" sz="2400" i="1" smtClean="0">
                <a:latin typeface="Segoe UI" pitchFamily="34" charset="0"/>
                <a:ea typeface="Segoe UI" pitchFamily="34" charset="0"/>
                <a:cs typeface="Segoe UI" pitchFamily="34" charset="0"/>
              </a:rPr>
              <a:t>primates</a:t>
            </a:r>
            <a:r>
              <a:rPr lang="en-US" sz="2400" smtClean="0">
                <a:latin typeface="Segoe UI" pitchFamily="34" charset="0"/>
                <a:ea typeface="Segoe UI" pitchFamily="34" charset="0"/>
                <a:cs typeface="Segoe UI" pitchFamily="34" charset="0"/>
              </a:rPr>
              <a:t>” </a:t>
            </a:r>
          </a:p>
          <a:p>
            <a:endParaRPr lang="en-US" sz="2400">
              <a:latin typeface="Segoe UI" pitchFamily="34" charset="0"/>
              <a:ea typeface="Segoe UI" pitchFamily="34" charset="0"/>
              <a:cs typeface="Segoe UI" pitchFamily="34" charset="0"/>
            </a:endParaRPr>
          </a:p>
          <a:p>
            <a:endParaRPr lang="en-US" sz="2400">
              <a:latin typeface="Segoe UI" pitchFamily="34" charset="0"/>
              <a:ea typeface="Segoe UI" pitchFamily="34" charset="0"/>
              <a:cs typeface="Segoe UI" pitchFamily="34" charset="0"/>
            </a:endParaRPr>
          </a:p>
        </p:txBody>
      </p:sp>
      <p:sp>
        <p:nvSpPr>
          <p:cNvPr id="6" name="Rectangle 5"/>
          <p:cNvSpPr/>
          <p:nvPr/>
        </p:nvSpPr>
        <p:spPr>
          <a:xfrm>
            <a:off x="4572000" y="3588118"/>
            <a:ext cx="4459019" cy="3000821"/>
          </a:xfrm>
          <a:prstGeom prst="rect">
            <a:avLst/>
          </a:prstGeom>
        </p:spPr>
        <p:txBody>
          <a:bodyPr wrap="square">
            <a:spAutoFit/>
          </a:bodyPr>
          <a:lstStyle/>
          <a:p>
            <a:r>
              <a:rPr lang="en-US" sz="2700">
                <a:latin typeface="Segoe Print" pitchFamily="2" charset="0"/>
              </a:rPr>
              <a:t>X10 neurons in </a:t>
            </a:r>
            <a:r>
              <a:rPr lang="en-US" sz="2700" b="1" smtClean="0">
                <a:latin typeface="Segoe Print" pitchFamily="2" charset="0"/>
              </a:rPr>
              <a:t>Primates</a:t>
            </a:r>
            <a:r>
              <a:rPr lang="en-US" sz="2700" smtClean="0">
                <a:latin typeface="Segoe Print" pitchFamily="2" charset="0"/>
              </a:rPr>
              <a:t> </a:t>
            </a:r>
            <a:r>
              <a:rPr lang="en-US" sz="2700">
                <a:latin typeface="Segoe Print" pitchFamily="2" charset="0"/>
                <a:sym typeface="Wingdings" pitchFamily="2" charset="2"/>
              </a:rPr>
              <a:t> </a:t>
            </a:r>
            <a:r>
              <a:rPr lang="en-US" sz="2700" b="1">
                <a:latin typeface="Segoe Print" pitchFamily="2" charset="0"/>
              </a:rPr>
              <a:t>X11</a:t>
            </a:r>
            <a:r>
              <a:rPr lang="en-US" sz="2700">
                <a:latin typeface="Segoe Print" pitchFamily="2" charset="0"/>
              </a:rPr>
              <a:t> larger brain.</a:t>
            </a:r>
          </a:p>
          <a:p>
            <a:endParaRPr lang="en-US" sz="1100" smtClean="0">
              <a:latin typeface="Segoe Print" pitchFamily="2" charset="0"/>
            </a:endParaRPr>
          </a:p>
          <a:p>
            <a:r>
              <a:rPr lang="en-US" sz="2700" smtClean="0">
                <a:latin typeface="Segoe Print" pitchFamily="2" charset="0"/>
              </a:rPr>
              <a:t>X10 neurons in rodents</a:t>
            </a:r>
          </a:p>
          <a:p>
            <a:r>
              <a:rPr lang="en-US" sz="2700" smtClean="0">
                <a:latin typeface="Segoe Print" pitchFamily="2" charset="0"/>
                <a:sym typeface="Wingdings" pitchFamily="2" charset="2"/>
              </a:rPr>
              <a:t></a:t>
            </a:r>
            <a:r>
              <a:rPr lang="en-US" sz="5400" b="1" smtClean="0">
                <a:latin typeface="Segoe Print" pitchFamily="2" charset="0"/>
              </a:rPr>
              <a:t>X35</a:t>
            </a:r>
            <a:r>
              <a:rPr lang="en-US" sz="2700" smtClean="0">
                <a:latin typeface="Segoe Print" pitchFamily="2" charset="0"/>
              </a:rPr>
              <a:t> larger brain.</a:t>
            </a:r>
          </a:p>
          <a:p>
            <a:endParaRPr lang="en-US" sz="1600" smtClean="0">
              <a:latin typeface="Segoe Print" pitchFamily="2" charset="0"/>
            </a:endParaRPr>
          </a:p>
        </p:txBody>
      </p:sp>
      <p:cxnSp>
        <p:nvCxnSpPr>
          <p:cNvPr id="10" name="Straight Connector 9"/>
          <p:cNvCxnSpPr/>
          <p:nvPr/>
        </p:nvCxnSpPr>
        <p:spPr>
          <a:xfrm flipH="1">
            <a:off x="4572000" y="3495784"/>
            <a:ext cx="432048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5496" y="6213211"/>
            <a:ext cx="8995523" cy="646331"/>
          </a:xfrm>
          <a:prstGeom prst="rect">
            <a:avLst/>
          </a:prstGeom>
        </p:spPr>
        <p:txBody>
          <a:bodyPr wrap="square">
            <a:spAutoFit/>
          </a:bodyPr>
          <a:lstStyle/>
          <a:p>
            <a:r>
              <a:rPr lang="en-US" sz="1200"/>
              <a:t>Linear, economical </a:t>
            </a:r>
            <a:r>
              <a:rPr lang="en-US" sz="1200" b="1"/>
              <a:t>cellular scaling rules </a:t>
            </a:r>
            <a:r>
              <a:rPr lang="en-US" sz="1200"/>
              <a:t>apply to primate </a:t>
            </a:r>
            <a:r>
              <a:rPr lang="en-US" sz="1200" smtClean="0"/>
              <a:t>brains. </a:t>
            </a:r>
            <a:r>
              <a:rPr lang="es-ES" sz="1200" err="1"/>
              <a:t>Herculano-Houzel</a:t>
            </a:r>
            <a:r>
              <a:rPr lang="es-ES" sz="1200"/>
              <a:t> et al, </a:t>
            </a:r>
            <a:r>
              <a:rPr lang="es-ES" sz="1200" err="1" smtClean="0"/>
              <a:t>Natl</a:t>
            </a:r>
            <a:r>
              <a:rPr lang="es-ES" sz="1200" smtClean="0"/>
              <a:t> </a:t>
            </a:r>
            <a:r>
              <a:rPr lang="es-ES" sz="1200" err="1"/>
              <a:t>Acad</a:t>
            </a:r>
            <a:r>
              <a:rPr lang="es-ES" sz="1200"/>
              <a:t> </a:t>
            </a:r>
            <a:r>
              <a:rPr lang="es-ES" sz="1200" err="1"/>
              <a:t>Sci</a:t>
            </a:r>
            <a:r>
              <a:rPr lang="es-ES" sz="1200"/>
              <a:t> USA (2007</a:t>
            </a:r>
            <a:r>
              <a:rPr lang="es-ES" sz="1200" smtClean="0"/>
              <a:t>).;</a:t>
            </a:r>
          </a:p>
          <a:p>
            <a:r>
              <a:rPr lang="en-US" sz="1200" smtClean="0"/>
              <a:t> Equal </a:t>
            </a:r>
            <a:r>
              <a:rPr lang="en-US" sz="1200"/>
              <a:t>Numbers of Neuronal and </a:t>
            </a:r>
            <a:r>
              <a:rPr lang="en-US" sz="1200" err="1"/>
              <a:t>Nonneuronal</a:t>
            </a:r>
            <a:r>
              <a:rPr lang="en-US" sz="1200"/>
              <a:t> Cells </a:t>
            </a:r>
            <a:r>
              <a:rPr lang="en-US" sz="1200" smtClean="0"/>
              <a:t>Make the </a:t>
            </a:r>
            <a:r>
              <a:rPr lang="en-US" sz="1200"/>
              <a:t>Human Brain an </a:t>
            </a:r>
            <a:r>
              <a:rPr lang="en-US" sz="1200" err="1"/>
              <a:t>Isometrically</a:t>
            </a:r>
            <a:r>
              <a:rPr lang="en-US" sz="1200"/>
              <a:t> Scaled-Up </a:t>
            </a:r>
            <a:r>
              <a:rPr lang="en-US" sz="1200" smtClean="0"/>
              <a:t>Primate Brain.</a:t>
            </a:r>
            <a:r>
              <a:rPr lang="es-ES" sz="1200"/>
              <a:t> </a:t>
            </a:r>
            <a:r>
              <a:rPr lang="es-ES" sz="1200" err="1"/>
              <a:t>Herculano-Houzel</a:t>
            </a:r>
            <a:r>
              <a:rPr lang="es-ES" sz="1200"/>
              <a:t> et </a:t>
            </a:r>
            <a:r>
              <a:rPr lang="es-ES" sz="1200" smtClean="0"/>
              <a:t>al. </a:t>
            </a:r>
            <a:r>
              <a:rPr lang="en-US" sz="1200"/>
              <a:t>Journal of Comparative Neurology 513:532–541 (2009) </a:t>
            </a:r>
          </a:p>
        </p:txBody>
      </p:sp>
      <p:cxnSp>
        <p:nvCxnSpPr>
          <p:cNvPr id="7" name="Straight Connector 6"/>
          <p:cNvCxnSpPr>
            <a:endCxn id="12" idx="0"/>
          </p:cNvCxnSpPr>
          <p:nvPr/>
        </p:nvCxnSpPr>
        <p:spPr>
          <a:xfrm flipH="1">
            <a:off x="4533258" y="3495784"/>
            <a:ext cx="38742" cy="2717427"/>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Animaniacs - 01x09 Pinky and The Brain Introduction #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005538" y="476672"/>
            <a:ext cx="4025482" cy="30191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623308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171400"/>
            <a:ext cx="8928992" cy="1260058"/>
          </a:xfrm>
        </p:spPr>
        <p:txBody>
          <a:bodyPr>
            <a:normAutofit fontScale="90000"/>
          </a:bodyPr>
          <a:lstStyle/>
          <a:p>
            <a:r>
              <a:rPr lang="en-US" smtClean="0">
                <a:latin typeface="Segoe UI Semibold" pitchFamily="34" charset="0"/>
              </a:rPr>
              <a:t>Potential Sources of Human Specialness:</a:t>
            </a:r>
            <a:r>
              <a:rPr lang="en-US">
                <a:latin typeface="Segoe UI Semibold" pitchFamily="34" charset="0"/>
              </a:rPr>
              <a:t/>
            </a:r>
            <a:br>
              <a:rPr lang="en-US">
                <a:latin typeface="Segoe UI Semibold" pitchFamily="34" charset="0"/>
              </a:rPr>
            </a:br>
            <a:endParaRPr lang="en-US"/>
          </a:p>
        </p:txBody>
      </p:sp>
      <p:sp>
        <p:nvSpPr>
          <p:cNvPr id="3" name="Content Placeholder 2"/>
          <p:cNvSpPr>
            <a:spLocks noGrp="1"/>
          </p:cNvSpPr>
          <p:nvPr>
            <p:ph idx="1"/>
          </p:nvPr>
        </p:nvSpPr>
        <p:spPr>
          <a:xfrm>
            <a:off x="395536" y="980728"/>
            <a:ext cx="8424936" cy="4373563"/>
          </a:xfrm>
        </p:spPr>
        <p:txBody>
          <a:bodyPr>
            <a:noAutofit/>
          </a:bodyPr>
          <a:lstStyle/>
          <a:p>
            <a:pPr marL="342900" indent="-342900">
              <a:buFont typeface="Arial" pitchFamily="34" charset="0"/>
              <a:buChar char="•"/>
            </a:pPr>
            <a:r>
              <a:rPr lang="en-US" sz="2800" dirty="0" err="1" smtClean="0"/>
              <a:t>Neuroanatomical</a:t>
            </a:r>
            <a:r>
              <a:rPr lang="en-US" sz="2800" dirty="0" smtClean="0"/>
              <a:t> regions </a:t>
            </a:r>
            <a:r>
              <a:rPr lang="en-US" sz="2800" dirty="0"/>
              <a:t>(Area 10 </a:t>
            </a:r>
            <a:r>
              <a:rPr lang="en-US" sz="2800" dirty="0" smtClean="0"/>
              <a:t>Prefrontal, specific layers of cortex..)</a:t>
            </a:r>
          </a:p>
          <a:p>
            <a:pPr marL="342900" indent="-342900">
              <a:buFont typeface="Arial" pitchFamily="34" charset="0"/>
              <a:buChar char="•"/>
            </a:pPr>
            <a:r>
              <a:rPr lang="en-US" sz="2800" dirty="0" smtClean="0"/>
              <a:t>Lengthy infant Development (Increased Learning Plasticity/development).</a:t>
            </a:r>
            <a:endParaRPr lang="en-US" sz="2800" dirty="0"/>
          </a:p>
          <a:p>
            <a:pPr marL="342900" indent="-342900">
              <a:buFont typeface="Arial" pitchFamily="34" charset="0"/>
              <a:buChar char="•"/>
            </a:pPr>
            <a:r>
              <a:rPr lang="en-US" sz="2800" dirty="0" smtClean="0"/>
              <a:t>Connectivity (</a:t>
            </a:r>
            <a:r>
              <a:rPr lang="en-US" sz="2800" dirty="0" err="1" smtClean="0"/>
              <a:t>Dendritic</a:t>
            </a:r>
            <a:r>
              <a:rPr lang="en-US" sz="2800" dirty="0" smtClean="0"/>
              <a:t> connection density..)</a:t>
            </a:r>
          </a:p>
          <a:p>
            <a:pPr marL="342900" indent="-342900">
              <a:buFont typeface="Arial" pitchFamily="34" charset="0"/>
              <a:buChar char="•"/>
            </a:pPr>
            <a:r>
              <a:rPr lang="en-US" sz="2800" dirty="0" smtClean="0"/>
              <a:t>Genes.</a:t>
            </a:r>
          </a:p>
          <a:p>
            <a:pPr marL="342900" indent="-342900">
              <a:buFont typeface="Arial" pitchFamily="34" charset="0"/>
              <a:buChar char="•"/>
            </a:pPr>
            <a:r>
              <a:rPr lang="en-US" sz="2800" dirty="0" smtClean="0"/>
              <a:t>Special Cellular </a:t>
            </a:r>
            <a:r>
              <a:rPr lang="en-US" sz="2800" dirty="0" smtClean="0"/>
              <a:t>traits</a:t>
            </a:r>
            <a:endParaRPr lang="en-US" sz="2800" dirty="0"/>
          </a:p>
          <a:p>
            <a:pPr marL="342900" indent="-342900">
              <a:buFont typeface="Arial" pitchFamily="34" charset="0"/>
              <a:buChar char="•"/>
            </a:pPr>
            <a:r>
              <a:rPr lang="en-US" sz="4800" dirty="0" smtClean="0"/>
              <a:t>Absolute # Neurons</a:t>
            </a:r>
          </a:p>
          <a:p>
            <a:pPr marL="342900" indent="-342900">
              <a:buFont typeface="Arial" pitchFamily="34" charset="0"/>
              <a:buChar char="•"/>
            </a:pPr>
            <a:r>
              <a:rPr lang="en-US" sz="2800" dirty="0" smtClean="0"/>
              <a:t>…</a:t>
            </a:r>
            <a:endParaRPr lang="en-US" sz="2800" dirty="0"/>
          </a:p>
          <a:p>
            <a:endParaRPr lang="en-US" sz="2800" dirty="0"/>
          </a:p>
          <a:p>
            <a:endParaRPr lang="en-US" sz="2800" dirty="0"/>
          </a:p>
        </p:txBody>
      </p:sp>
    </p:spTree>
    <p:extLst>
      <p:ext uri="{BB962C8B-B14F-4D97-AF65-F5344CB8AC3E}">
        <p14:creationId xmlns="" xmlns:p14="http://schemas.microsoft.com/office/powerpoint/2010/main" val="2328351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52718"/>
            <a:ext cx="8075240" cy="1371600"/>
          </a:xfrm>
        </p:spPr>
        <p:txBody>
          <a:bodyPr>
            <a:normAutofit/>
          </a:bodyPr>
          <a:lstStyle/>
          <a:p>
            <a:r>
              <a:rPr lang="en-US" b="1" dirty="0" smtClean="0">
                <a:solidFill>
                  <a:srgbClr val="7030A0"/>
                </a:solidFill>
              </a:rPr>
              <a:t>5 Brain Myths: #1</a:t>
            </a:r>
            <a:r>
              <a:rPr lang="en-US" dirty="0" smtClean="0"/>
              <a:t> You only use 10 % of your brain. </a:t>
            </a:r>
            <a:endParaRPr lang="ar-AE" dirty="0"/>
          </a:p>
        </p:txBody>
      </p:sp>
      <p:sp>
        <p:nvSpPr>
          <p:cNvPr id="3" name="מציין מיקום תוכן 2"/>
          <p:cNvSpPr>
            <a:spLocks noGrp="1"/>
          </p:cNvSpPr>
          <p:nvPr>
            <p:ph idx="1"/>
          </p:nvPr>
        </p:nvSpPr>
        <p:spPr>
          <a:xfrm>
            <a:off x="467544" y="1484784"/>
            <a:ext cx="7620000" cy="4373563"/>
          </a:xfrm>
        </p:spPr>
        <p:txBody>
          <a:bodyPr>
            <a:normAutofit/>
          </a:bodyPr>
          <a:lstStyle/>
          <a:p>
            <a:r>
              <a:rPr lang="en-US" sz="6000" dirty="0" smtClean="0">
                <a:solidFill>
                  <a:srgbClr val="7030A0"/>
                </a:solidFill>
              </a:rPr>
              <a:t>NO!</a:t>
            </a:r>
            <a:r>
              <a:rPr lang="en-US" sz="5400" dirty="0" smtClean="0">
                <a:solidFill>
                  <a:schemeClr val="tx1">
                    <a:lumMod val="95000"/>
                    <a:lumOff val="5000"/>
                  </a:schemeClr>
                </a:solidFill>
              </a:rPr>
              <a:t> 		Evidence</a:t>
            </a:r>
            <a:endParaRPr lang="en-US" sz="5400" dirty="0" smtClean="0">
              <a:solidFill>
                <a:srgbClr val="7030A0"/>
              </a:solidFill>
            </a:endParaRPr>
          </a:p>
          <a:p>
            <a:pPr marL="457200" indent="-457200">
              <a:buFont typeface="+mj-lt"/>
              <a:buAutoNum type="arabicPeriod"/>
            </a:pPr>
            <a:r>
              <a:rPr lang="en-US" sz="2800" dirty="0" smtClean="0">
                <a:solidFill>
                  <a:schemeClr val="tx1">
                    <a:lumMod val="95000"/>
                    <a:lumOff val="5000"/>
                  </a:schemeClr>
                </a:solidFill>
              </a:rPr>
              <a:t>: </a:t>
            </a:r>
            <a:r>
              <a:rPr lang="en-US" sz="2800" dirty="0" err="1" smtClean="0">
                <a:solidFill>
                  <a:schemeClr val="tx1">
                    <a:lumMod val="95000"/>
                    <a:lumOff val="5000"/>
                  </a:schemeClr>
                </a:solidFill>
              </a:rPr>
              <a:t>fMRI</a:t>
            </a:r>
            <a:r>
              <a:rPr lang="en-US" sz="2800" dirty="0" smtClean="0">
                <a:solidFill>
                  <a:schemeClr val="tx1">
                    <a:lumMod val="95000"/>
                    <a:lumOff val="5000"/>
                  </a:schemeClr>
                </a:solidFill>
              </a:rPr>
              <a:t>. PET scans.</a:t>
            </a:r>
          </a:p>
          <a:p>
            <a:pPr marL="457200" indent="-457200">
              <a:buFont typeface="+mj-lt"/>
              <a:buAutoNum type="arabicPeriod"/>
            </a:pPr>
            <a:r>
              <a:rPr lang="en-US" sz="2800" dirty="0" smtClean="0">
                <a:solidFill>
                  <a:schemeClr val="tx1">
                    <a:lumMod val="95000"/>
                    <a:lumOff val="5000"/>
                  </a:schemeClr>
                </a:solidFill>
              </a:rPr>
              <a:t>Effects of Damage.</a:t>
            </a:r>
          </a:p>
          <a:p>
            <a:pPr marL="457200" indent="-457200">
              <a:buFont typeface="+mj-lt"/>
              <a:buAutoNum type="arabicPeriod"/>
            </a:pPr>
            <a:r>
              <a:rPr lang="en-US" sz="2800" dirty="0" smtClean="0">
                <a:solidFill>
                  <a:schemeClr val="tx1">
                    <a:lumMod val="95000"/>
                    <a:lumOff val="5000"/>
                  </a:schemeClr>
                </a:solidFill>
              </a:rPr>
              <a:t>Evolution.(Wasted space)</a:t>
            </a:r>
            <a:endParaRPr lang="ar-AE" sz="2800" dirty="0">
              <a:solidFill>
                <a:schemeClr val="tx1">
                  <a:lumMod val="95000"/>
                  <a:lumOff val="5000"/>
                </a:schemeClr>
              </a:solidFill>
            </a:endParaRPr>
          </a:p>
        </p:txBody>
      </p:sp>
      <p:pic>
        <p:nvPicPr>
          <p:cNvPr id="3074" name="Picture 2" descr="https://encrypted-tbn1.google.com/images?q=tbn:ANd9GcSmyDDKM7r80jQLJCFwu3e6qP97GSu_9wu1-5PITyanDypoZiUyTQ"/>
          <p:cNvPicPr>
            <a:picLocks noChangeAspect="1" noChangeArrowheads="1"/>
          </p:cNvPicPr>
          <p:nvPr/>
        </p:nvPicPr>
        <p:blipFill>
          <a:blip r:embed="rId2" cstate="print"/>
          <a:srcRect/>
          <a:stretch>
            <a:fillRect/>
          </a:stretch>
        </p:blipFill>
        <p:spPr bwMode="auto">
          <a:xfrm>
            <a:off x="-1" y="4581129"/>
            <a:ext cx="3187619" cy="2276872"/>
          </a:xfrm>
          <a:prstGeom prst="rect">
            <a:avLst/>
          </a:prstGeom>
          <a:noFill/>
        </p:spPr>
      </p:pic>
      <p:pic>
        <p:nvPicPr>
          <p:cNvPr id="3076" name="Picture 4" descr="http://www.relevant-education.com/wp-content/uploads/2012/05/brain.jpg"/>
          <p:cNvPicPr>
            <a:picLocks noChangeAspect="1" noChangeArrowheads="1"/>
          </p:cNvPicPr>
          <p:nvPr/>
        </p:nvPicPr>
        <p:blipFill>
          <a:blip r:embed="rId3" cstate="print"/>
          <a:srcRect/>
          <a:stretch>
            <a:fillRect/>
          </a:stretch>
        </p:blipFill>
        <p:spPr bwMode="auto">
          <a:xfrm>
            <a:off x="5580112" y="3068960"/>
            <a:ext cx="3410135" cy="378904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0" y="3317458"/>
            <a:ext cx="8748464" cy="975638"/>
          </a:xfrm>
        </p:spPr>
        <p:txBody>
          <a:bodyPr>
            <a:normAutofit fontScale="90000"/>
          </a:bodyPr>
          <a:lstStyle/>
          <a:p>
            <a:r>
              <a:rPr lang="en-US" b="1" dirty="0" smtClean="0"/>
              <a:t>Myth #3: Human brains are the </a:t>
            </a:r>
            <a:r>
              <a:rPr lang="en-US" b="1" dirty="0" smtClean="0"/>
              <a:t>relatively largest </a:t>
            </a:r>
            <a:r>
              <a:rPr lang="en-US" b="1" dirty="0" smtClean="0"/>
              <a:t/>
            </a:r>
            <a:br>
              <a:rPr lang="en-US" b="1" dirty="0" smtClean="0"/>
            </a:br>
            <a:endParaRPr lang="ar-AE" dirty="0"/>
          </a:p>
        </p:txBody>
      </p:sp>
      <p:pic>
        <p:nvPicPr>
          <p:cNvPr id="73730" name="Picture 2" descr="http://img.gawkerassets.com/img/17gf3qgmpq4fujpg/original.jpg"/>
          <p:cNvPicPr>
            <a:picLocks noChangeAspect="1" noChangeArrowheads="1"/>
          </p:cNvPicPr>
          <p:nvPr/>
        </p:nvPicPr>
        <p:blipFill>
          <a:blip r:embed="rId2" cstate="print"/>
          <a:srcRect/>
          <a:stretch>
            <a:fillRect/>
          </a:stretch>
        </p:blipFill>
        <p:spPr bwMode="auto">
          <a:xfrm>
            <a:off x="3347864" y="4623184"/>
            <a:ext cx="5643310" cy="2234816"/>
          </a:xfrm>
          <a:prstGeom prst="rect">
            <a:avLst/>
          </a:prstGeom>
          <a:noFill/>
        </p:spPr>
      </p:pic>
      <p:sp>
        <p:nvSpPr>
          <p:cNvPr id="5" name="מלבן 4"/>
          <p:cNvSpPr/>
          <p:nvPr/>
        </p:nvSpPr>
        <p:spPr>
          <a:xfrm>
            <a:off x="0" y="3717032"/>
            <a:ext cx="8640960" cy="954107"/>
          </a:xfrm>
          <a:prstGeom prst="rect">
            <a:avLst/>
          </a:prstGeom>
        </p:spPr>
        <p:txBody>
          <a:bodyPr wrap="square">
            <a:spAutoFit/>
          </a:bodyPr>
          <a:lstStyle/>
          <a:p>
            <a:r>
              <a:rPr lang="en-US" sz="2800" dirty="0" smtClean="0"/>
              <a:t>1. Brain/body mass ratio</a:t>
            </a:r>
          </a:p>
          <a:p>
            <a:r>
              <a:rPr lang="en-US" sz="2800" dirty="0" smtClean="0"/>
              <a:t>2. </a:t>
            </a:r>
            <a:r>
              <a:rPr lang="en-US" sz="2800" b="1" dirty="0" err="1" smtClean="0"/>
              <a:t>Encephalization</a:t>
            </a:r>
            <a:r>
              <a:rPr lang="en-US" sz="2800" dirty="0" smtClean="0"/>
              <a:t> quotient</a:t>
            </a:r>
            <a:endParaRPr lang="ar-AE" sz="2800" dirty="0"/>
          </a:p>
        </p:txBody>
      </p:sp>
      <p:sp>
        <p:nvSpPr>
          <p:cNvPr id="6" name="כותרת 1"/>
          <p:cNvSpPr txBox="1">
            <a:spLocks/>
          </p:cNvSpPr>
          <p:nvPr/>
        </p:nvSpPr>
        <p:spPr>
          <a:xfrm>
            <a:off x="107504" y="-27384"/>
            <a:ext cx="8928992" cy="1371600"/>
          </a:xfrm>
          <a:prstGeom prst="rect">
            <a:avLst/>
          </a:prstGeom>
        </p:spPr>
        <p:txBody>
          <a:bodyPr vert="horz" lIns="91440" tIns="45720" rIns="91440" bIns="45720" rtlCol="0" anchor="b">
            <a:normAutofit fontScale="900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60" normalizeH="0" baseline="0" noProof="0" dirty="0" smtClean="0">
                <a:ln>
                  <a:noFill/>
                </a:ln>
                <a:solidFill>
                  <a:srgbClr val="7030A0"/>
                </a:solidFill>
                <a:effectLst/>
                <a:uLnTx/>
                <a:uFillTx/>
                <a:latin typeface="+mj-lt"/>
                <a:ea typeface="+mj-ea"/>
                <a:cs typeface="+mj-cs"/>
              </a:rPr>
              <a:t>5 Brain Myths: </a:t>
            </a:r>
            <a:br>
              <a:rPr kumimoji="0" lang="en-US" sz="3600" b="1" i="0" u="none" strike="noStrike" kern="1200" cap="all" spc="-60" normalizeH="0" baseline="0" noProof="0" dirty="0" smtClean="0">
                <a:ln>
                  <a:noFill/>
                </a:ln>
                <a:solidFill>
                  <a:srgbClr val="7030A0"/>
                </a:solidFill>
                <a:effectLst/>
                <a:uLnTx/>
                <a:uFillTx/>
                <a:latin typeface="+mj-lt"/>
                <a:ea typeface="+mj-ea"/>
                <a:cs typeface="+mj-cs"/>
              </a:rPr>
            </a:br>
            <a:r>
              <a:rPr kumimoji="0" lang="en-US" sz="3600" b="0" i="0" u="none" strike="noStrike" kern="1200" cap="all" spc="-60" normalizeH="0" baseline="0" noProof="0" dirty="0" smtClean="0">
                <a:ln>
                  <a:noFill/>
                </a:ln>
                <a:solidFill>
                  <a:schemeClr val="tx2"/>
                </a:solidFill>
                <a:effectLst/>
                <a:uLnTx/>
                <a:uFillTx/>
                <a:latin typeface="+mj-lt"/>
                <a:ea typeface="+mj-ea"/>
                <a:cs typeface="+mj-cs"/>
              </a:rPr>
              <a:t>Myth #2: bigger = better brain </a:t>
            </a:r>
            <a:br>
              <a:rPr kumimoji="0" lang="en-US" sz="3600" b="0" i="0" u="none" strike="noStrike" kern="1200" cap="all" spc="-60" normalizeH="0" baseline="0" noProof="0" dirty="0" smtClean="0">
                <a:ln>
                  <a:noFill/>
                </a:ln>
                <a:solidFill>
                  <a:schemeClr val="tx2"/>
                </a:solidFill>
                <a:effectLst/>
                <a:uLnTx/>
                <a:uFillTx/>
                <a:latin typeface="+mj-lt"/>
                <a:ea typeface="+mj-ea"/>
                <a:cs typeface="+mj-cs"/>
              </a:rPr>
            </a:br>
            <a:endParaRPr kumimoji="0" lang="ar-AE" sz="3600" b="0" i="0" u="none" strike="noStrike" kern="1200" cap="all" spc="-60" normalizeH="0" baseline="0" noProof="0" dirty="0">
              <a:ln>
                <a:noFill/>
              </a:ln>
              <a:solidFill>
                <a:schemeClr val="tx2"/>
              </a:solidFill>
              <a:effectLst/>
              <a:uLnTx/>
              <a:uFillTx/>
              <a:latin typeface="+mj-lt"/>
              <a:ea typeface="+mj-ea"/>
              <a:cs typeface="+mj-cs"/>
            </a:endParaRPr>
          </a:p>
        </p:txBody>
      </p:sp>
      <p:sp>
        <p:nvSpPr>
          <p:cNvPr id="7" name="מציין מיקום תוכן 2"/>
          <p:cNvSpPr>
            <a:spLocks noGrp="1"/>
          </p:cNvSpPr>
          <p:nvPr>
            <p:ph idx="1"/>
          </p:nvPr>
        </p:nvSpPr>
        <p:spPr>
          <a:xfrm>
            <a:off x="179512" y="908720"/>
            <a:ext cx="6120680" cy="3077419"/>
          </a:xfrm>
        </p:spPr>
        <p:txBody>
          <a:bodyPr>
            <a:normAutofit/>
          </a:bodyPr>
          <a:lstStyle/>
          <a:p>
            <a:r>
              <a:rPr lang="en-US" b="0" dirty="0" smtClean="0"/>
              <a:t>The </a:t>
            </a:r>
            <a:r>
              <a:rPr lang="en-US" b="0" dirty="0" smtClean="0"/>
              <a:t>bigger = better relationship collapses, when comparing </a:t>
            </a:r>
            <a:r>
              <a:rPr lang="en-US" dirty="0" smtClean="0"/>
              <a:t>species across orders .</a:t>
            </a:r>
          </a:p>
          <a:p>
            <a:pPr>
              <a:buFont typeface="Arial" pitchFamily="34" charset="0"/>
              <a:buChar char="•"/>
            </a:pPr>
            <a:r>
              <a:rPr lang="en-US" b="0" dirty="0" smtClean="0"/>
              <a:t>Cows have larger brains than just about any species of monkey..</a:t>
            </a:r>
          </a:p>
          <a:p>
            <a:pPr>
              <a:buFont typeface="Arial" pitchFamily="34" charset="0"/>
              <a:buChar char="•"/>
            </a:pPr>
            <a:r>
              <a:rPr lang="en-US" b="0" dirty="0" smtClean="0"/>
              <a:t>Capybara &amp; Capuchin monkey..</a:t>
            </a:r>
          </a:p>
          <a:p>
            <a:pPr>
              <a:buFont typeface="Arial" pitchFamily="34" charset="0"/>
              <a:buChar char="•"/>
            </a:pPr>
            <a:endParaRPr lang="en-US" b="0" dirty="0" smtClean="0"/>
          </a:p>
          <a:p>
            <a:endParaRPr lang="en-US" b="0" dirty="0" smtClean="0"/>
          </a:p>
          <a:p>
            <a:endParaRPr lang="ar-AE" dirty="0"/>
          </a:p>
        </p:txBody>
      </p:sp>
      <p:sp>
        <p:nvSpPr>
          <p:cNvPr id="8" name="AutoShape 2" descr="The 4 Biggest Myths About the Human Brain"/>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ar-AE"/>
          </a:p>
        </p:txBody>
      </p:sp>
      <p:graphicFrame>
        <p:nvGraphicFramePr>
          <p:cNvPr id="9" name="טבלה 8"/>
          <p:cNvGraphicFramePr>
            <a:graphicFrameLocks noGrp="1"/>
          </p:cNvGraphicFramePr>
          <p:nvPr/>
        </p:nvGraphicFramePr>
        <p:xfrm>
          <a:off x="5724128" y="980728"/>
          <a:ext cx="2952328" cy="1112520"/>
        </p:xfrm>
        <a:graphic>
          <a:graphicData uri="http://schemas.openxmlformats.org/drawingml/2006/table">
            <a:tbl>
              <a:tblPr rtl="1" firstRow="1" bandRow="1">
                <a:tableStyleId>{5C22544A-7EE6-4342-B048-85BDC9FD1C3A}</a:tableStyleId>
              </a:tblPr>
              <a:tblGrid>
                <a:gridCol w="1476164"/>
                <a:gridCol w="1476164"/>
              </a:tblGrid>
              <a:tr h="370840">
                <a:tc>
                  <a:txBody>
                    <a:bodyPr/>
                    <a:lstStyle/>
                    <a:p>
                      <a:pPr rtl="1"/>
                      <a:r>
                        <a:rPr lang="en-US" dirty="0" smtClean="0"/>
                        <a:t>1.5kg</a:t>
                      </a:r>
                      <a:endParaRPr lang="ar-AE" dirty="0"/>
                    </a:p>
                  </a:txBody>
                  <a:tcPr/>
                </a:tc>
                <a:tc>
                  <a:txBody>
                    <a:bodyPr/>
                    <a:lstStyle/>
                    <a:p>
                      <a:pPr rtl="1"/>
                      <a:r>
                        <a:rPr lang="en-US" b="0" dirty="0" smtClean="0"/>
                        <a:t>Humans</a:t>
                      </a:r>
                      <a:endParaRPr lang="ar-AE" dirty="0"/>
                    </a:p>
                  </a:txBody>
                  <a:tcPr/>
                </a:tc>
              </a:tr>
              <a:tr h="370840">
                <a:tc>
                  <a:txBody>
                    <a:bodyPr/>
                    <a:lstStyle/>
                    <a:p>
                      <a:pPr rtl="1"/>
                      <a:r>
                        <a:rPr lang="en-US" dirty="0" smtClean="0"/>
                        <a:t>5.6kg</a:t>
                      </a:r>
                      <a:endParaRPr lang="ar-AE" dirty="0"/>
                    </a:p>
                  </a:txBody>
                  <a:tcPr/>
                </a:tc>
                <a:tc>
                  <a:txBody>
                    <a:bodyPr/>
                    <a:lstStyle/>
                    <a:p>
                      <a:pPr rtl="1"/>
                      <a:r>
                        <a:rPr lang="en-US" dirty="0" smtClean="0"/>
                        <a:t>Elephants</a:t>
                      </a:r>
                      <a:endParaRPr lang="ar-AE" dirty="0"/>
                    </a:p>
                  </a:txBody>
                  <a:tcPr/>
                </a:tc>
              </a:tr>
              <a:tr h="370840">
                <a:tc>
                  <a:txBody>
                    <a:bodyPr/>
                    <a:lstStyle/>
                    <a:p>
                      <a:pPr rtl="1"/>
                      <a:r>
                        <a:rPr lang="en-US" dirty="0" smtClean="0"/>
                        <a:t>7.8 kg</a:t>
                      </a:r>
                      <a:endParaRPr lang="ar-AE" dirty="0"/>
                    </a:p>
                  </a:txBody>
                  <a:tcPr/>
                </a:tc>
                <a:tc>
                  <a:txBody>
                    <a:bodyPr/>
                    <a:lstStyle/>
                    <a:p>
                      <a:pPr rtl="1"/>
                      <a:r>
                        <a:rPr lang="en-US" dirty="0" smtClean="0"/>
                        <a:t>Whales</a:t>
                      </a:r>
                      <a:endParaRPr lang="ar-AE" dirty="0"/>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9512" y="0"/>
            <a:ext cx="8568952" cy="1119654"/>
          </a:xfrm>
        </p:spPr>
        <p:txBody>
          <a:bodyPr>
            <a:normAutofit fontScale="90000"/>
          </a:bodyPr>
          <a:lstStyle/>
          <a:p>
            <a:r>
              <a:rPr lang="en-US" b="1" dirty="0" smtClean="0"/>
              <a:t>Myth #4: bigger brain = more neurons than a smaller brain</a:t>
            </a:r>
            <a:endParaRPr lang="ar-AE" dirty="0"/>
          </a:p>
        </p:txBody>
      </p:sp>
      <p:sp>
        <p:nvSpPr>
          <p:cNvPr id="5" name="מלבן 4"/>
          <p:cNvSpPr/>
          <p:nvPr/>
        </p:nvSpPr>
        <p:spPr>
          <a:xfrm>
            <a:off x="827584" y="1196752"/>
            <a:ext cx="6624736" cy="400110"/>
          </a:xfrm>
          <a:prstGeom prst="rect">
            <a:avLst/>
          </a:prstGeom>
        </p:spPr>
        <p:txBody>
          <a:bodyPr wrap="square">
            <a:spAutoFit/>
          </a:bodyPr>
          <a:lstStyle/>
          <a:p>
            <a:r>
              <a:rPr lang="en-US" sz="2000" u="sng" dirty="0" smtClean="0"/>
              <a:t>neuronal </a:t>
            </a:r>
            <a:r>
              <a:rPr lang="en-US" sz="2000" i="1" u="sng" dirty="0" smtClean="0"/>
              <a:t>density</a:t>
            </a:r>
            <a:r>
              <a:rPr lang="en-US" sz="2000" dirty="0" smtClean="0"/>
              <a:t> = # neurons relative to mass </a:t>
            </a:r>
            <a:r>
              <a:rPr lang="en-US" sz="2000" dirty="0" smtClean="0"/>
              <a:t>of brain</a:t>
            </a:r>
            <a:endParaRPr lang="ar-AE" sz="2000" dirty="0"/>
          </a:p>
        </p:txBody>
      </p:sp>
      <p:sp>
        <p:nvSpPr>
          <p:cNvPr id="6" name="כותרת 1"/>
          <p:cNvSpPr txBox="1">
            <a:spLocks/>
          </p:cNvSpPr>
          <p:nvPr/>
        </p:nvSpPr>
        <p:spPr>
          <a:xfrm>
            <a:off x="191436" y="2233420"/>
            <a:ext cx="8773051" cy="835540"/>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all" spc="-60" normalizeH="0" baseline="0" noProof="0" smtClean="0">
                <a:ln>
                  <a:noFill/>
                </a:ln>
                <a:solidFill>
                  <a:srgbClr val="7030A0"/>
                </a:solidFill>
                <a:effectLst/>
                <a:uLnTx/>
                <a:uFillTx/>
                <a:latin typeface="+mj-lt"/>
                <a:ea typeface="+mj-ea"/>
                <a:cs typeface="+mj-cs"/>
              </a:rPr>
              <a:t/>
            </a:r>
            <a:br>
              <a:rPr kumimoji="0" lang="en-US" sz="3600" b="1" i="0" u="none" strike="noStrike" kern="1200" cap="all" spc="-60" normalizeH="0" baseline="0" noProof="0" smtClean="0">
                <a:ln>
                  <a:noFill/>
                </a:ln>
                <a:solidFill>
                  <a:srgbClr val="7030A0"/>
                </a:solidFill>
                <a:effectLst/>
                <a:uLnTx/>
                <a:uFillTx/>
                <a:latin typeface="+mj-lt"/>
                <a:ea typeface="+mj-ea"/>
                <a:cs typeface="+mj-cs"/>
              </a:rPr>
            </a:br>
            <a:r>
              <a:rPr kumimoji="0" lang="en-US" sz="3600" b="0" i="0" u="none" strike="noStrike" kern="1200" cap="all" spc="-60" normalizeH="0" baseline="0" noProof="0" smtClean="0">
                <a:ln>
                  <a:noFill/>
                </a:ln>
                <a:solidFill>
                  <a:schemeClr val="tx2"/>
                </a:solidFill>
                <a:effectLst/>
                <a:uLnTx/>
                <a:uFillTx/>
                <a:latin typeface="+mj-lt"/>
                <a:ea typeface="+mj-ea"/>
                <a:cs typeface="+mj-cs"/>
              </a:rPr>
              <a:t>Myth #5: 100 billion neurons</a:t>
            </a:r>
            <a:endParaRPr kumimoji="0" lang="ar-AE" sz="3600" b="0" i="0" u="none" strike="noStrike" kern="1200" cap="all" spc="-60" normalizeH="0" baseline="0" noProof="0" dirty="0">
              <a:ln>
                <a:noFill/>
              </a:ln>
              <a:solidFill>
                <a:schemeClr val="tx2"/>
              </a:solidFill>
              <a:effectLst/>
              <a:uLnTx/>
              <a:uFillTx/>
              <a:latin typeface="+mj-lt"/>
              <a:ea typeface="+mj-ea"/>
              <a:cs typeface="+mj-cs"/>
            </a:endParaRPr>
          </a:p>
        </p:txBody>
      </p:sp>
      <p:sp>
        <p:nvSpPr>
          <p:cNvPr id="7" name="מציין מיקום תוכן 2"/>
          <p:cNvSpPr>
            <a:spLocks noGrp="1"/>
          </p:cNvSpPr>
          <p:nvPr>
            <p:ph idx="1"/>
          </p:nvPr>
        </p:nvSpPr>
        <p:spPr>
          <a:xfrm>
            <a:off x="395536" y="3068960"/>
            <a:ext cx="7753672" cy="1977083"/>
          </a:xfrm>
        </p:spPr>
        <p:txBody>
          <a:bodyPr>
            <a:normAutofit/>
          </a:bodyPr>
          <a:lstStyle/>
          <a:p>
            <a:r>
              <a:rPr lang="en-US" b="0" dirty="0" smtClean="0"/>
              <a:t>Neurons are the fundamental building blocks of any nervous system. These cells, tree-like branches which reach out with their neighbors, forming vast electrical and chemical network that is our brain. It's our neurons that allow our brains to do all of these things more rapidly and efficiently than any machine.</a:t>
            </a:r>
          </a:p>
          <a:p>
            <a:endParaRPr lang="en-US" b="0" dirty="0" smtClean="0"/>
          </a:p>
          <a:p>
            <a:endParaRPr lang="ar-A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4664"/>
            <a:ext cx="8712968" cy="1764114"/>
          </a:xfrm>
        </p:spPr>
        <p:txBody>
          <a:bodyPr>
            <a:noAutofit/>
          </a:bodyPr>
          <a:lstStyle/>
          <a:p>
            <a:pPr algn="ctr"/>
            <a:r>
              <a:rPr lang="en-US" sz="4400" dirty="0" smtClean="0">
                <a:latin typeface="Segoe UI Semibold" pitchFamily="34" charset="0"/>
              </a:rPr>
              <a:t>Dear (Future) </a:t>
            </a:r>
            <a:r>
              <a:rPr lang="en-US" sz="4400" dirty="0" smtClean="0">
                <a:latin typeface="Segoe UI Semibold" pitchFamily="34" charset="0"/>
              </a:rPr>
              <a:t>scientists</a:t>
            </a:r>
            <a:r>
              <a:rPr lang="en-US" sz="4400" dirty="0" smtClean="0">
                <a:latin typeface="Segoe UI Semibold" pitchFamily="34" charset="0"/>
              </a:rPr>
              <a:t>, Who can Tell me:</a:t>
            </a:r>
            <a:endParaRPr lang="en-US" sz="5400" dirty="0"/>
          </a:p>
        </p:txBody>
      </p:sp>
      <p:sp>
        <p:nvSpPr>
          <p:cNvPr id="4" name="Rectangle 3"/>
          <p:cNvSpPr/>
          <p:nvPr/>
        </p:nvSpPr>
        <p:spPr>
          <a:xfrm>
            <a:off x="0" y="3068960"/>
            <a:ext cx="8784976" cy="3447098"/>
          </a:xfrm>
          <a:prstGeom prst="rect">
            <a:avLst/>
          </a:prstGeom>
        </p:spPr>
        <p:txBody>
          <a:bodyPr wrap="square">
            <a:spAutoFit/>
          </a:bodyPr>
          <a:lstStyle/>
          <a:p>
            <a:pPr marL="285750" indent="-285750" algn="ctr">
              <a:buFont typeface="Arial" pitchFamily="34" charset="0"/>
              <a:buChar char="•"/>
            </a:pPr>
            <a:endParaRPr lang="en-US" sz="4800" smtClean="0">
              <a:solidFill>
                <a:srgbClr val="7030A0"/>
              </a:solidFill>
              <a:latin typeface="Segoe UI Light" pitchFamily="34" charset="0"/>
            </a:endParaRPr>
          </a:p>
          <a:p>
            <a:pPr marL="685800" indent="-685800" algn="ctr">
              <a:buFont typeface="Wingdings" pitchFamily="2" charset="2"/>
              <a:buChar char="Ø"/>
            </a:pPr>
            <a:r>
              <a:rPr lang="en-US" sz="4800" smtClean="0">
                <a:solidFill>
                  <a:srgbClr val="7030A0"/>
                </a:solidFill>
                <a:latin typeface="Segoe UI Light"/>
              </a:rPr>
              <a:t>How </a:t>
            </a:r>
            <a:r>
              <a:rPr lang="en-US" sz="4800">
                <a:solidFill>
                  <a:srgbClr val="7030A0"/>
                </a:solidFill>
                <a:latin typeface="Segoe UI Light"/>
              </a:rPr>
              <a:t>Many </a:t>
            </a:r>
            <a:r>
              <a:rPr lang="en-US" sz="4800" b="1">
                <a:solidFill>
                  <a:srgbClr val="7030A0"/>
                </a:solidFill>
                <a:latin typeface="Segoe UI Light"/>
              </a:rPr>
              <a:t>Cells</a:t>
            </a:r>
            <a:r>
              <a:rPr lang="en-US" sz="4800">
                <a:solidFill>
                  <a:srgbClr val="7030A0"/>
                </a:solidFill>
                <a:latin typeface="Segoe UI Light"/>
              </a:rPr>
              <a:t> in </a:t>
            </a:r>
            <a:r>
              <a:rPr lang="en-US" sz="4800" smtClean="0">
                <a:solidFill>
                  <a:srgbClr val="7030A0"/>
                </a:solidFill>
                <a:latin typeface="Segoe UI Light"/>
              </a:rPr>
              <a:t>the brain?</a:t>
            </a:r>
          </a:p>
          <a:p>
            <a:pPr marL="285750" indent="-285750" algn="ctr">
              <a:buFont typeface="Wingdings" pitchFamily="2" charset="2"/>
              <a:buChar char="Ø"/>
            </a:pPr>
            <a:endParaRPr lang="en-US" sz="1400" smtClean="0">
              <a:solidFill>
                <a:srgbClr val="7030A0"/>
              </a:solidFill>
              <a:latin typeface="Segoe UI Light"/>
            </a:endParaRPr>
          </a:p>
          <a:p>
            <a:pPr marL="685800" indent="-685800" algn="ctr">
              <a:buFont typeface="Wingdings" pitchFamily="2" charset="2"/>
              <a:buChar char="Ø"/>
            </a:pPr>
            <a:r>
              <a:rPr lang="en-US" sz="4800" b="1" smtClean="0">
                <a:solidFill>
                  <a:srgbClr val="7030A0"/>
                </a:solidFill>
                <a:latin typeface="Segoe UI Light"/>
              </a:rPr>
              <a:t>%</a:t>
            </a:r>
            <a:r>
              <a:rPr lang="en-US" sz="4800" smtClean="0">
                <a:solidFill>
                  <a:srgbClr val="7030A0"/>
                </a:solidFill>
                <a:latin typeface="Segoe UI Light"/>
              </a:rPr>
              <a:t> </a:t>
            </a:r>
            <a:r>
              <a:rPr lang="en-US" sz="5400" b="1" smtClean="0">
                <a:solidFill>
                  <a:srgbClr val="7030A0"/>
                </a:solidFill>
                <a:latin typeface="Segoe UI Light"/>
              </a:rPr>
              <a:t>Neurons</a:t>
            </a:r>
            <a:r>
              <a:rPr lang="en-US" sz="4800" smtClean="0">
                <a:solidFill>
                  <a:srgbClr val="7030A0"/>
                </a:solidFill>
                <a:latin typeface="Segoe UI Light"/>
              </a:rPr>
              <a:t>? 	10%? 25%?</a:t>
            </a:r>
          </a:p>
          <a:p>
            <a:pPr marL="1600200" lvl="2" indent="-685800" algn="ctr">
              <a:buFont typeface="Wingdings" pitchFamily="2" charset="2"/>
              <a:buChar char="Ø"/>
            </a:pPr>
            <a:r>
              <a:rPr lang="en-US" sz="4800" b="1" smtClean="0">
                <a:solidFill>
                  <a:srgbClr val="7030A0"/>
                </a:solidFill>
                <a:latin typeface="Segoe UI Light"/>
              </a:rPr>
              <a:t>% </a:t>
            </a:r>
            <a:r>
              <a:rPr lang="en-US" sz="5400" b="1" smtClean="0">
                <a:solidFill>
                  <a:srgbClr val="7030A0"/>
                </a:solidFill>
                <a:latin typeface="Segoe UI Light"/>
              </a:rPr>
              <a:t>Glia</a:t>
            </a:r>
            <a:r>
              <a:rPr lang="en-US" sz="4800" smtClean="0">
                <a:solidFill>
                  <a:srgbClr val="7030A0"/>
                </a:solidFill>
                <a:latin typeface="Segoe UI Light"/>
              </a:rPr>
              <a:t>?	 90%? 1%?</a:t>
            </a:r>
            <a:endParaRPr lang="en-US" sz="4800">
              <a:solidFill>
                <a:srgbClr val="7030A0"/>
              </a:solidFill>
              <a:latin typeface="Segoe UI Light"/>
            </a:endParaRPr>
          </a:p>
        </p:txBody>
      </p:sp>
      <p:pic>
        <p:nvPicPr>
          <p:cNvPr id="5" name="Picture 7" descr="Abacus"/>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347864" y="2132856"/>
            <a:ext cx="2232248" cy="16791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871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p:cNvSpPr/>
          <p:nvPr/>
        </p:nvSpPr>
        <p:spPr>
          <a:xfrm>
            <a:off x="179512" y="117693"/>
            <a:ext cx="8496944" cy="6093976"/>
          </a:xfrm>
          <a:prstGeom prst="rect">
            <a:avLst/>
          </a:prstGeom>
        </p:spPr>
        <p:txBody>
          <a:bodyPr wrap="square">
            <a:spAutoFit/>
          </a:bodyPr>
          <a:lstStyle/>
          <a:p>
            <a:pPr marL="1143000" indent="-1143000" algn="ctr"/>
            <a:r>
              <a:rPr lang="en-US" sz="6000" b="1" smtClean="0">
                <a:solidFill>
                  <a:srgbClr val="C00000"/>
                </a:solidFill>
                <a:latin typeface="Segoe UI Semibold" pitchFamily="34" charset="0"/>
              </a:rPr>
              <a:t>I. Comparative Brains:</a:t>
            </a:r>
            <a:endParaRPr lang="en-US" sz="5400" b="1" smtClean="0">
              <a:solidFill>
                <a:srgbClr val="C00000"/>
              </a:solidFill>
              <a:latin typeface="Segoe UI Semibold" pitchFamily="34" charset="0"/>
            </a:endParaRPr>
          </a:p>
          <a:p>
            <a:pPr marL="1028700" indent="-1028700" algn="ctr"/>
            <a:r>
              <a:rPr lang="en-US" sz="5400" b="1" smtClean="0">
                <a:solidFill>
                  <a:schemeClr val="accent5"/>
                </a:solidFill>
                <a:latin typeface="Segoe UI Semibold" pitchFamily="34" charset="0"/>
              </a:rPr>
              <a:t>Isotropic Fractionation +</a:t>
            </a:r>
            <a:r>
              <a:rPr lang="en-US" sz="5400" b="1">
                <a:solidFill>
                  <a:schemeClr val="accent5"/>
                </a:solidFill>
                <a:latin typeface="Segoe UI Semibold" pitchFamily="34" charset="0"/>
              </a:rPr>
              <a:t>Findings </a:t>
            </a:r>
            <a:endParaRPr lang="en-US" sz="5400" b="1" smtClean="0">
              <a:solidFill>
                <a:schemeClr val="accent5"/>
              </a:solidFill>
              <a:latin typeface="Segoe UI Semibold" pitchFamily="34" charset="0"/>
            </a:endParaRPr>
          </a:p>
          <a:p>
            <a:pPr marL="1028700" indent="-1028700" algn="ctr"/>
            <a:r>
              <a:rPr lang="en-US" sz="5400" b="1" smtClean="0">
                <a:solidFill>
                  <a:schemeClr val="accent5"/>
                </a:solidFill>
                <a:latin typeface="Segoe UI Semibold" pitchFamily="34" charset="0"/>
              </a:rPr>
              <a:t> </a:t>
            </a:r>
          </a:p>
          <a:p>
            <a:pPr marL="1028700" indent="-1028700" algn="ctr"/>
            <a:r>
              <a:rPr lang="en-US" sz="6000" b="1" smtClean="0">
                <a:solidFill>
                  <a:srgbClr val="C00000"/>
                </a:solidFill>
                <a:latin typeface="Segoe UI Semibold" pitchFamily="34" charset="0"/>
              </a:rPr>
              <a:t>II.</a:t>
            </a:r>
            <a:r>
              <a:rPr lang="en-US" sz="5400" b="1" smtClean="0">
                <a:solidFill>
                  <a:srgbClr val="C00000"/>
                </a:solidFill>
                <a:latin typeface="Segoe UI Semibold" pitchFamily="34" charset="0"/>
              </a:rPr>
              <a:t> 	Is the Human Brain </a:t>
            </a:r>
            <a:r>
              <a:rPr lang="en-US" sz="4800" b="1" i="1" err="1" smtClean="0">
                <a:latin typeface="Segoe UI Semibold" pitchFamily="34" charset="0"/>
              </a:rPr>
              <a:t>Neuroanatomically</a:t>
            </a:r>
            <a:r>
              <a:rPr lang="en-US" sz="5400" b="1" smtClean="0">
                <a:latin typeface="Segoe UI Semibold" pitchFamily="34" charset="0"/>
              </a:rPr>
              <a:t> </a:t>
            </a:r>
            <a:r>
              <a:rPr lang="en-US" sz="5400" b="1" smtClean="0">
                <a:solidFill>
                  <a:srgbClr val="C00000"/>
                </a:solidFill>
                <a:latin typeface="Segoe UI Semibold" pitchFamily="34" charset="0"/>
              </a:rPr>
              <a:t>Unique?</a:t>
            </a:r>
            <a:endParaRPr lang="ar-AE" sz="5400">
              <a:solidFill>
                <a:srgbClr val="C00000"/>
              </a:solidFill>
              <a:latin typeface="Segoe UI Semibold"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9512" y="130135"/>
            <a:ext cx="7560840" cy="6269409"/>
          </a:xfrm>
          <a:prstGeom prst="rect">
            <a:avLst/>
          </a:prstGeom>
        </p:spPr>
        <p:txBody>
          <a:bodyPr wrap="square">
            <a:spAutoFit/>
          </a:bodyPr>
          <a:lstStyle/>
          <a:p>
            <a:r>
              <a:rPr lang="en-US" sz="4000" smtClean="0">
                <a:solidFill>
                  <a:schemeClr val="tx2"/>
                </a:solidFill>
                <a:latin typeface="Segoe UI Semibold" pitchFamily="34" charset="0"/>
              </a:rPr>
              <a:t>“There </a:t>
            </a:r>
            <a:r>
              <a:rPr lang="en-US" sz="4000">
                <a:solidFill>
                  <a:schemeClr val="tx2"/>
                </a:solidFill>
                <a:latin typeface="Segoe UI Semibold" pitchFamily="34" charset="0"/>
              </a:rPr>
              <a:t>was, </a:t>
            </a:r>
            <a:r>
              <a:rPr lang="en-US" sz="4000" smtClean="0">
                <a:solidFill>
                  <a:schemeClr val="tx2"/>
                </a:solidFill>
                <a:latin typeface="Segoe UI Semibold" pitchFamily="34" charset="0"/>
              </a:rPr>
              <a:t>to </a:t>
            </a:r>
            <a:r>
              <a:rPr lang="en-US" sz="4000">
                <a:solidFill>
                  <a:schemeClr val="tx2"/>
                </a:solidFill>
                <a:latin typeface="Segoe UI Semibold" pitchFamily="34" charset="0"/>
              </a:rPr>
              <a:t>our knowledge, </a:t>
            </a:r>
            <a:r>
              <a:rPr lang="en-US" sz="4000" b="0">
                <a:solidFill>
                  <a:schemeClr val="tx2"/>
                </a:solidFill>
                <a:latin typeface="Segoe UI Semibold" pitchFamily="34" charset="0"/>
              </a:rPr>
              <a:t>no actual, </a:t>
            </a:r>
            <a:r>
              <a:rPr lang="en-US" sz="4000" b="0" u="sng">
                <a:solidFill>
                  <a:schemeClr val="tx2"/>
                </a:solidFill>
                <a:latin typeface="Segoe UI Semibold" pitchFamily="34" charset="0"/>
              </a:rPr>
              <a:t>direct</a:t>
            </a:r>
            <a:r>
              <a:rPr lang="en-US" sz="4000" b="0">
                <a:solidFill>
                  <a:schemeClr val="tx2"/>
                </a:solidFill>
                <a:latin typeface="Segoe UI Semibold" pitchFamily="34" charset="0"/>
              </a:rPr>
              <a:t> estimate of </a:t>
            </a:r>
            <a:r>
              <a:rPr lang="en-US" sz="4000" b="0" u="sng">
                <a:solidFill>
                  <a:schemeClr val="tx2"/>
                </a:solidFill>
                <a:latin typeface="Segoe UI Semibold" pitchFamily="34" charset="0"/>
              </a:rPr>
              <a:t>numbers of </a:t>
            </a:r>
            <a:r>
              <a:rPr lang="en-US" sz="4000" b="0" u="sng" smtClean="0">
                <a:solidFill>
                  <a:schemeClr val="tx2"/>
                </a:solidFill>
                <a:latin typeface="Segoe UI Semibold" pitchFamily="34" charset="0"/>
              </a:rPr>
              <a:t>cells or </a:t>
            </a:r>
            <a:r>
              <a:rPr lang="en-US" sz="4000" b="0" u="sng">
                <a:solidFill>
                  <a:schemeClr val="tx2"/>
                </a:solidFill>
                <a:latin typeface="Segoe UI Semibold" pitchFamily="34" charset="0"/>
              </a:rPr>
              <a:t>of neurons in the entire human brain </a:t>
            </a:r>
            <a:r>
              <a:rPr lang="en-US" sz="4000">
                <a:solidFill>
                  <a:schemeClr val="tx2"/>
                </a:solidFill>
                <a:latin typeface="Segoe UI Semibold" pitchFamily="34" charset="0"/>
              </a:rPr>
              <a:t>to be cited until </a:t>
            </a:r>
            <a:r>
              <a:rPr lang="en-US" sz="4000" smtClean="0">
                <a:solidFill>
                  <a:schemeClr val="tx2"/>
                </a:solidFill>
                <a:latin typeface="Segoe UI Semibold" pitchFamily="34" charset="0"/>
              </a:rPr>
              <a:t>2009”.</a:t>
            </a:r>
          </a:p>
          <a:p>
            <a:endParaRPr lang="en-US" sz="1000">
              <a:solidFill>
                <a:schemeClr val="tx2"/>
              </a:solidFill>
              <a:latin typeface="Segoe UI Semibold" pitchFamily="34" charset="0"/>
            </a:endParaRPr>
          </a:p>
          <a:p>
            <a:r>
              <a:rPr lang="en-US" sz="2400"/>
              <a:t> </a:t>
            </a:r>
            <a:r>
              <a:rPr lang="en-US" sz="2800" smtClean="0"/>
              <a:t>“It </a:t>
            </a:r>
            <a:r>
              <a:rPr lang="en-US" sz="2800"/>
              <a:t>is commonly </a:t>
            </a:r>
            <a:r>
              <a:rPr lang="en-US" sz="2800">
                <a:solidFill>
                  <a:srgbClr val="FF0000"/>
                </a:solidFill>
              </a:rPr>
              <a:t>assumed</a:t>
            </a:r>
            <a:r>
              <a:rPr lang="en-US" sz="2800"/>
              <a:t> that glia outnumber neurons in the brain and specifically in humans by a factor of 10 or 50 </a:t>
            </a:r>
            <a:r>
              <a:rPr lang="en-US" sz="2800">
                <a:solidFill>
                  <a:srgbClr val="FF0000"/>
                </a:solidFill>
              </a:rPr>
              <a:t>despite the lack of data for these </a:t>
            </a:r>
            <a:r>
              <a:rPr lang="en-US" sz="2800" smtClean="0">
                <a:solidFill>
                  <a:srgbClr val="FF0000"/>
                </a:solidFill>
              </a:rPr>
              <a:t>assumptions</a:t>
            </a:r>
            <a:r>
              <a:rPr lang="en-US" sz="2400" smtClean="0"/>
              <a:t> </a:t>
            </a:r>
            <a:r>
              <a:rPr lang="en-US" sz="2800" smtClean="0"/>
              <a:t>= </a:t>
            </a:r>
            <a:r>
              <a:rPr lang="en-US" sz="2800" smtClean="0">
                <a:solidFill>
                  <a:srgbClr val="7030A0"/>
                </a:solidFill>
              </a:rPr>
              <a:t>{</a:t>
            </a:r>
            <a:r>
              <a:rPr lang="en-US" sz="2800" err="1" smtClean="0">
                <a:solidFill>
                  <a:srgbClr val="7030A0"/>
                </a:solidFill>
              </a:rPr>
              <a:t>Kandel</a:t>
            </a:r>
            <a:r>
              <a:rPr lang="en-US" sz="2800">
                <a:solidFill>
                  <a:srgbClr val="7030A0"/>
                </a:solidFill>
              </a:rPr>
              <a:t>, </a:t>
            </a:r>
            <a:r>
              <a:rPr lang="en-US" sz="2800" smtClean="0">
                <a:solidFill>
                  <a:srgbClr val="7030A0"/>
                </a:solidFill>
              </a:rPr>
              <a:t>2000} </a:t>
            </a:r>
            <a:r>
              <a:rPr lang="en-US" sz="2800" smtClean="0"/>
              <a:t>.</a:t>
            </a:r>
            <a:endParaRPr lang="en-US" sz="2800"/>
          </a:p>
          <a:p>
            <a:endParaRPr lang="en-US" sz="2400">
              <a:solidFill>
                <a:schemeClr val="tx2"/>
              </a:solidFill>
              <a:latin typeface="Segoe UI Semibold" pitchFamily="34" charset="0"/>
            </a:endParaRPr>
          </a:p>
        </p:txBody>
      </p:sp>
      <p:sp>
        <p:nvSpPr>
          <p:cNvPr id="5" name="Rectangle 4"/>
          <p:cNvSpPr/>
          <p:nvPr/>
        </p:nvSpPr>
        <p:spPr>
          <a:xfrm>
            <a:off x="107504" y="6074713"/>
            <a:ext cx="8784976" cy="738663"/>
          </a:xfrm>
          <a:prstGeom prst="rect">
            <a:avLst/>
          </a:prstGeom>
        </p:spPr>
        <p:txBody>
          <a:bodyPr wrap="square">
            <a:spAutoFit/>
          </a:bodyPr>
          <a:lstStyle/>
          <a:p>
            <a:r>
              <a:rPr lang="en-US" sz="1400" err="1"/>
              <a:t>Azevedo</a:t>
            </a:r>
            <a:r>
              <a:rPr lang="en-US" sz="1400" smtClean="0"/>
              <a:t>,</a:t>
            </a:r>
            <a:r>
              <a:rPr lang="en-US" sz="1400"/>
              <a:t> </a:t>
            </a:r>
            <a:r>
              <a:rPr lang="en-US" sz="1400" err="1" smtClean="0"/>
              <a:t>Herculano-Houzel</a:t>
            </a:r>
            <a:r>
              <a:rPr lang="en-US" sz="1400" smtClean="0"/>
              <a:t>, Lent et </a:t>
            </a:r>
            <a:r>
              <a:rPr lang="en-US" sz="1400"/>
              <a:t>al. (2009). Equal numbers of neuronal and </a:t>
            </a:r>
            <a:r>
              <a:rPr lang="en-US" sz="1400" err="1"/>
              <a:t>nonneuronal</a:t>
            </a:r>
            <a:r>
              <a:rPr lang="en-US" sz="1400"/>
              <a:t> cells make the human brain an </a:t>
            </a:r>
            <a:r>
              <a:rPr lang="en-US" sz="1400" err="1"/>
              <a:t>isometrically</a:t>
            </a:r>
            <a:r>
              <a:rPr lang="en-US" sz="1400"/>
              <a:t> scaled-up primate </a:t>
            </a:r>
            <a:r>
              <a:rPr lang="en-US" sz="1400" smtClean="0"/>
              <a:t>brain. </a:t>
            </a:r>
            <a:r>
              <a:rPr lang="en-US" sz="1400" i="1" smtClean="0"/>
              <a:t>The </a:t>
            </a:r>
            <a:r>
              <a:rPr lang="en-US" sz="1400" i="1"/>
              <a:t>Journal of comparative neurology</a:t>
            </a:r>
            <a:r>
              <a:rPr lang="en-US" sz="1400"/>
              <a:t>, </a:t>
            </a:r>
            <a:r>
              <a:rPr lang="en-US" sz="1400" i="1"/>
              <a:t>513</a:t>
            </a:r>
            <a:r>
              <a:rPr lang="en-US" sz="1400"/>
              <a:t>(5), 532-41. </a:t>
            </a:r>
            <a:r>
              <a:rPr lang="en-US" sz="1400" smtClean="0"/>
              <a:t> </a:t>
            </a:r>
          </a:p>
          <a:p>
            <a:endParaRPr lang="en-US" sz="1400" smtClean="0"/>
          </a:p>
        </p:txBody>
      </p:sp>
    </p:spTree>
    <p:extLst>
      <p:ext uri="{BB962C8B-B14F-4D97-AF65-F5344CB8AC3E}">
        <p14:creationId xmlns="" xmlns:p14="http://schemas.microsoft.com/office/powerpoint/2010/main" val="444716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6783" y="6232"/>
            <a:ext cx="6033193" cy="1046504"/>
          </a:xfrm>
        </p:spPr>
        <p:txBody>
          <a:bodyPr>
            <a:noAutofit/>
          </a:bodyPr>
          <a:lstStyle/>
          <a:p>
            <a:pPr algn="ctr"/>
            <a:r>
              <a:rPr lang="he-IL" sz="6000" smtClean="0"/>
              <a:t>איך סופרים?</a:t>
            </a:r>
            <a:endParaRPr lang="en-US" sz="6000"/>
          </a:p>
        </p:txBody>
      </p:sp>
      <p:sp>
        <p:nvSpPr>
          <p:cNvPr id="4" name="AutoShape 2" descr="data:image/jpeg;base64,/9j/4AAQSkZJRgABAQAAAQABAAD/2wBDAAkGBwgHBgkIBwgKCgkLDRYPDQwMDRsUFRAWIB0iIiAdHx8kKDQsJCYxJx8fLT0tMTU3Ojo6Iys/RD84QzQ5Ojf/2wBDAQoKCg0MDRoPDxo3JR8lNzc3Nzc3Nzc3Nzc3Nzc3Nzc3Nzc3Nzc3Nzc3Nzc3Nzc3Nzc3Nzc3Nzc3Nzc3Nzc3Nzf/wAARCACIALQDASIAAhEBAxEB/8QAHAAAAQUBAQEAAAAAAAAAAAAABgADBAUHAgEI/8QARRAAAgEEAAUBBAYGBgkFAQAAAQIDAAQFEQYSITFBURMiYXEHFDKBocEVI1KRsdEkQlNyorIWNGJzgpKTlNIzY3Sz4fD/xAAaAQACAwEBAAAAAAAAAAAAAAADBAECBQAG/8QAIxEAAgMAAgIDAAMBAAAAAAAAAQIAAxESIQQxEyJBFDJhUf/aAAwDAQACEQMRAD8Az7HXkklvDD9VtHUIo961j328nl3RnjOF5cjjjdQYeF407stuvX5dOtAVndrbwxFRtgi/wrR+BvpNhw1qbHJwSSQc/MjxEbTffp5obLy6M5GKmUwxlqJ+R7K2BB0QYF6fhUtcbYb0bC0/6CfyqZxVxRhcvlYrnFrJGSP1pdeXmNegh0EiHYI70narL+xyt1eSG4fxH6O+sC1tOf8AZ9gn8qrbPCWl9NyJZWioO7ewTp+FOzzMqaBPyryK6ljj9nGeUHvrzQixMKABCXHcNcLW5j9ta2sjg+8WhQj9xFFB4f4UMXNHjsOTrp/RITv/AA1mJeU9faGuGvrmHTJIRqi13lZRqg3c00cPYEjYwmJI9fqMP/jXY4dwR74PFf8AYRf+NBvC3FkgvEtbs+651s+K0RSCNg7B7U5W/MbFXTiYEcQcD4+GOS7x9hZ+yUFpIjAnujyQdVltwIJJ5GS1tlUnQCwqAB+6t64m9oeHcl7Lq/1dtD+P4brCHTkdh4BoF+qeo/4QDA7IwtYP7CL/AKYpt7WEdoIh/wAAol4ft8fP7Y30oQqNqD5NVF4iNcukG2XmIBoGtm7HSqk5krhDErAiCE/Axj+VbL9HNvgszglF7hMUbmA8jM9lFtx4P2eprPbKeDDhJIV5r3vzMoIT7j5oi4f4zs8YWF3jIpySSZm6vv76LXbh7MBf4/JehNLl4U4cmieNsFiwrgglbOJT9xC9Kxzjb6O5sNLJNZ2ouLA9VkjjBMY9GAH41fzfSPObpZbK3jtl/rR7LK/3ePuo94X4ns+IYCI9R3Kj9ZCTvfxHqKZS0E4Jn2eM6LpHU+afqcZflEad/wBkU1PbxxyFfZp/yivqC+4awt9ztPjrYu2/fCAGsF41wUuIy88BQhVbaH1XxTCnfcVZeupU8PWtlPkUW8jj9n6FRU7i6zxkU6iwhiUAdeVAKoFZkbY6EV08rv1ckn41cgSuytvUCyLpQBy+B8TSrq/O5V/u/maVDPuWEtMXAtxLDHI2lKj+FWGXsIraaNbdt8w6jfaosllPaxW7MjKWhR12PBUHdNiSTfMxLH1NAkS5xCWluSbjXMex1utW4QxOEy2DcpcctzzEEFwDH6aHpWHoZZZNLssfAqQJbm1b7TKfUGu6IwzlJB0Q9vlWG9e1cjnRip1XAXTkMKEcbf3DXQ+1J6+aMl5niWXlI2OvSlLauPYjlNvI4ZaXklgcXEkCATj7RoekR535I+p8n0p+RiR6arnFTI3tV2Ofm60PN7h9zqEPD/Ac97Yrfi8WOXe405d716nxR7aRyxW8cdwvLIqgMPjQVgOIJ8TIEYl7ffVfStCs7u1yluskLg7HjuKcpZcwRa0NvcaKrIjI42rAgj1HmsR4ow0uJyU8DqeVTtCP6yeCP/71rcXjaJtN9xqszuDtc5aiK42kibMcy91P5j4VeyvmJPj3fE3+TBd14vMAQDoE9fjqjLK8BZe2kYx24uU30eA9/wDhPUVR5HE3OPgQXUEkLttgsi6Ou1JGtlmqlyNmSqIJPqTXskDou2GvnUiwaNblWlG1B6ip2cvorooEUBUHpVAOthmPcoHGqvOFzlrC9tr+0gm5BJoPrSt6j49KgWcQ5zNKAVXqFJ71YpnZ4njaJygjO0CnovyFXVsMEychN3hvoZoEmLcisoPvgrrfjrVNxdw1b8RWJX3VuFG45R4//Kz+5+kfJXNqLeYxuCCH5lGm/dTeA4zvMbMvv+0tyfehY9Pu9KbF42Zx8Rs2B/EfDN/h7hlu7Z0APR1G1b76ohHuRVPbdfT9ld2Gex6ToqSxOOqsNkH0NQ7nhbCzK28fAGI6EIOlMBtiRQA5Pl7Kx+zuQB+zv8TSq/8ApEw74niN7fk0hjDp8izD8qVcTK5NfvMFZ5rhHBDkT6wuOt9uvf8A9Jaz7O8KXGMhZ295B5ArR+D7Z/0JjG5yea0h/wAgojymAGQsGicjbL2rO8e42u0PYgAE+dcTKltdc0g2Kk5aeK5lX2eh61YcT8MXWHvHDofZ76MKHnidRzGmgQYAgiWmPvIbM6VVY+d1p+H404Xu+HvqGX/UzIpHSInZ8MCOxrJsRjJcncGKEgEDZJpq9t3srl4GI5kOtirSB0dEK/r8dyxSFS7E6GvNWON4Yys9ylwkBj5u7E9xQdhLa+lulmtegjIOya3PhS7lyVgOWNmaMac+AaotKwwuJ6gxksJdY9Fd9OhHVlHamcZk7nGziS3c68r4NaG4V+aKRevZkYUJZ7h5oea5sV5o+7Rjuvyqj1Z9lhUs3owuwubtsvAFJCy66oamyRGM+q+vpWUW8stvKskDlHU9xR1w9xMl2Bb3hCzdt+DVq7vwyHrzsS+Q/GqPjTAnN4wNAoa7g20Y/bHlf5fKr5kGgydQeteq1GIDDINWKsCJ87Xlo9tKwIK8p0QRoqfj6VCcM2gPWt44j4RsM6TMf1F1/aoOjf3h5+dAeQ+j7JWCy3G4p4YkLEo3XoPQ9aTakg9TTr8tWGHqAWy3evRGzAlQSKcnj5JWFW+BvLa2jlW5UEnt0oOaY1uCD7qfNNFmB0rHZ7AVMykyNMxiHc6GhXVmEs0E5CvM3bfXVT6lSORh19F0mXtcq9pPbym3kTmYeV9DqtQmcRa9t7m+g5ugNYTi+KsnipnmtJyHfoxYb2PTrUnL8dZXKxLDcyqI1bm0i660ylwCxK7xSX38nX03Kv8ApRYnQ649f/tlpUGcWZi5yN5bPPKXMVuI1J7652P5mlRw2jYi1ZBImo8P5iWHEY9V2AtrCP3IKLbTjKMxqksO3A1sNQbw/DE2Fsi+t/Vov8gp+2hSS4IHRAa86bHoZmQ+49xVgNhVK9nmAwnQHm7g0Dcc8Lw2lr7azj0o7gVoOBisxKiMRvXQb81d5PH2t1avHNGNEVpeA5aosxi1yjcE+YLW6nsJmaFirdia4MhnnaSdiWJ2SfNG/FnBc9rcPLaRGSFjsADqKCry1e1flkUg+QadDAjRFSpHRkpMm8A5YGKDsdVfYLjvKYNGSzaNkfqVddih/D4qfK3HsbfWx1O6avbSSzumgkHvKdVYGVA/YY2fH9/NlfrV3IG5yAygaGvhWsY68S+tI54zsMN1hOIw0EzCS+nMUfovetn4GxxGFUw3SSKCQq9yPnVhJUxjN8Prcc1xYqFl7tH4b5elCjK8UhDAo6nr4INaHBewTyyRJIvtI2KsoPkVCzWGiyKF01HcDs/hvgaFZVy7EZS3OjIPDvFDQ8ttfHmTssnp86MkaOaMSQsGB8jzWTXVrLaTNFOhRx4Pn5Va4HPT42QRyEtAT29KGlpU40u1YbsTQw+j16GuiQylWGwRog+lMWt1b5CBZYXB35FeklG03emQQYAggzH+NuGpMVfMY1JtpCTC/jX7J+IoQYFToivoi+trXIWr2t4iyROOqk/iPSs8zn0dXCsXxEqzx/2cx5WHyPY0rZT3qzQo8oZxaZnylpi37NOaIPU1c5TA32Hg3f2zQu5PKDo718aqV1vrS7aDhj1WEaJ2bKf6v7f2Tez/AGtVCkFGGUz1pNhIrOCLTKuiaECDJIEH3muz/kgkkdiUuWX+kJ/c/M0ql58otzCia0sIH+JqVOofqJnWKORmj4wsuGseU97WL/IKk28jxg8p0fWqfh689rjbSNj1WBB+5RV2oA0axPK8d6jrfstU4YdR5bi4XTBj8DU23yt8xCmR2Hpuo8s8ZhCKOtTca8FuoZyOalWJX1CYD7hDjWmuows0W/nWa/SfhJLa9FyIisbjvrputKxudtYpNP0UjvTnEM2NzeMltGKvzDoSOx+FbPi3oKfsexErayTPnqwvriwkMls5RvWlLdvPMZpvekPk0Q5XhG8gnb2ULOm+jKKor6za00kilW8ginVYMNEWKkdGNm8lY99D0FS7TL3luf1M8kfTXuuRXfDtlb3t8I7ptJr99LO2dvZ3zRWr8yiryoEl4riG5s7tZRK3MD16962fB5OPK4+O4QjZHX51hEOMuJgJFiYjx8a0j6NHubV5rG5ikjAXmVZAR0qQRLgEQ1yOPt8hDyTr1H2XHdaCsnjZ8dNyTDan7Djs1H+6buYIrqFoZ0Dxt3Bqj1hxCo5WBGIv7mzuVNu+ge6nt99X2Q4nVvcJGx6HpQ1mY1x97NbW0hYKdFiOvbevuqsALGkmZl+uxoAN3kOcfxOkSlW5evnXWpacQxO/VwR4IrPCOtcM0i9UY1AtYCSalMN+MrNM5hva2w55Lc83KO5HkVkF1EYnP7J7UdcPZqeyvkEpJib3WUelXfEfBkGU3cY8pBKw5ipHuv8AyopHyjl+y9VvwHifUyFj7pNNwghOY7HNRFf8KZe3kKHHyt/tIOYGoGQsJrFViuIzHIo6qw60IqVHcbFiuRBbNf6yn+7/ADNKvc1/rKf7v8zSptP6iJ2f3Mt8Rmfq0EK+BGo/CjLGZKK7iHvdaCsTj4ZrGN37lB1+6urIvaXgVXPID23RvIp/kLxMzq3+M7NA316GnFDN02ar7C+jkARiObx1q0Q8jbrB8rxT47AGaFVosGieTQSxLzHejUU3EsR2HI++p19ec0I34rjBwwTZCE3mjGW7HsaiqrmcHqSxwS54byBnPs5tMfjQz9JWGYTrdxL7jDR14NaycZZSxq0USKQPdZBqq7K4yO7t3trlOZWHQ1tU18FyI2HlPnZHeB9qSrD0qyw1t9cv0MxLDqx35oj4h4Lu7WVnt4zLF4K9xVJFY31o6SQwyB0PblPWrkHOoNRh7hljGitr2CWRAUjYdK0yCS0yMSzR8pcDow7isvt4bmSzS4mt3i33DCp2Kys+OlBRjyeVpdWKHDGmAcaIeyRtG3K1c13j8hb5O3BVtnX7qUsTRnR7eDTIIMXIyZ1xGhTL3O/MpP76hQBedeb7NFHGGNLhb6MdAAsnTt6H8qEOYp0J1SNylWjlbasuMq1i0UX1ZQrge8aq8danK3TLztHZxdZHXu3wFQryZmVYlJDSHl6elS4S0MIjiJVR4Hmh7vcuIbYmfD2QEUMMccY6kqoLN8z3q5fP43k5VRO3Ttqsu5nHUE01K8g6hzV1tKjqQagx7moRZe0lbQkC9fJoR+kTDmZVyEQ5l5dPrrr40JyXc8fUOdijTgfMDKW02PvBzFR0Dddii12fJ9WkFfiPJZiOeQpeIp/s/wAzSop+ljDQ43iOCO12qS2gk5fQ+0ca/ClR1QgZBtepJMHbd7i3t4gpIBRT+8U2Z3DEnua0O14djucBZTGPZa1iO9f7AoFyFp9UyBicdFPmmUbYo6cZ7aXs1vIso3qjjE5eK7iCk+9qhyQ2v1LQ5d6qHYXCWsvOG1VLvHXyOmkpaa/UO7qKW5UR2yPJJ3CoNk11Zw3Ai9+N1ZDo7BBFTvo84sxlo1xHkZI4C2ikrDZ+I3VxmeKsRe38SWcqS7XTSBdbPpS6eAE6Bhf5HLudcOcRPauILttx9gT4o2BivIQykEHsRWcX+P5k+sW46HqQKkYDPy4+QRTEtFvz4qAzVni0sVDDRC6eBom5WHTwfWo/sIt79mu/lVtbzwX9uGjIZT+FQ7iBoW9V8GjggwRkaSFJIzGygoehFCWaw72je0hBaEn/AJaMa5dQ6lWAKnuDUMgYZJVsgHj76axm54ydeRvvR5iMvBkIAHI5vI9KF83hTDzT2w3H3ZR/VqotrmS1lEkRIYUtrVnuGwOJo9xBpSCAyMNdR/Gg7NcKuxaXFFCD1MLtrX90/katrbiqzhsDLfuF105N7LfKhq844ma9VLb6ukDEb1t2A+O6P9XHcByKGUxw2TgvY3urGeOOMsS7Lte3qOlON31RRm+JbCG1EUd2LsTLp19nyEAjuCDrvQwWSaISxnYI8UrdXx9RiqzkcMs8FbWUzytfMAir0Xet1T3wRJZOQ7QE6PwrtmGulV925llW3HZurn4UD31Deu5JxON/SbmWdzFZqe4+0/y9BRrhJsNjZgyWyooXW1PVj8TQYbmRY1ijPKgHQCvA8hH2ulcH4nqSRyGGV30yX1ve8S2clspCCxVev+8k/nSoc43ZjlIOY7/o4/ztSrQRiygmJsgBIm/cPLbvwfiFmRSn6Otz2/8AaWss4sxC3ly8tqvYnQ+FVmNymUeztoBdzCJYUVV5zoDlFHfCWNnyK6YbVe7t2qi3Evgjx8ULVyYzJri0uICVkVl161FVXeQINk1ufFHCiixduRWAH2gO1YvcRvY37bHVGp1W2Zbpnc6ns7m1jDuCAfSn8bDcSyh1blA817d5P63GI+XQHWuIb8w9I+nxoif7BmbRwhZX1zjFeSLcetAt05vlUbM4gxyM8S6YfaQ1ScLfSdFi8WlnfWkszR/YdHA6eh3TR48/SOYeR4zHDJoKhO9UJ6uZMIlnGXGGzM+MmAOzF5HpR/Y3tvkrcMhBBHUUB3Vkt3ALm167GyBUfGZK4xs4KE8u+qmktao4fUZwONEPbi3MJ2Oqnz6UzUnG5K3yNsGDDeuoPimiIjP7NXHU0Q3IB2YHiY0QD0I70M5/CCNXu7UaQDmdPT40ZT2ixR85fpQ9xc7R8OXzRnr7PWx8SBUsVb6mSNExXJZOa4u5HD6UEhR6CoCzOp2GO6Uo1Iw+NX+DwVtfYu7vJrlVMKk+z7EmuzIE9mUX1hwdc2/vqxxWae1mEchJjY9QfHxqobQJ9N1OxuJlv2DmQQwjq0jKSFHroVBG9SQePcNZ4J0iSU28vsnG1kVeZSPmKrrQrLczPvfKuhRzwLPKcMsMc9oTG3KBNNyMx14Gqj8QZGzvrR4uT2N3A+ynQ8w7HRHceaE1CgaIwt2kbBVNb+FXBgsf0SZfaam3oL61SseU79aXtSe46Ck/UbgfxuNZOD/44/ztSprjOUyZOIgDQgA/xNSrQr/oIo5+xk2xyFvFbQEzxbEajXOPQUa8Hcd2eKLJeTRmI+FkXp+NKlQQuPomgbS6cSOoQZj6Q8Pe2rQW9xGvN5aZf51n+VisL52kS/slY+twg/OlSoyk8vcC6qKyMg/dQwWwIN1bN6FJ0b+BpmwS3uJgsl1DGvq0ij86VKmgepmkdx++jtrWTUV7BIp8rKp/gaaglQuCtxCOvmVR+dKlUFiJwAM0/gjiCwW19le5KyjK9P1l1Gv8TVnl7nBS7lt8zi+f0F7F1/xUqVDcch3LqSPUhWvEeOsoykWRs+Y9yLlP50v9KbPezkrP/uU/nSpVjv46M2mOBzkeHF9noBsnaFR4+tJ/OnJ+J8Tf4+5spclZKJoyoLXKdD480qVclADAgmcx6mUZF7eOdil1bsCf6sqn+BqKLuMKVFxGFPce0GjSpVrZEDELm3dtySx6A6AONH51IkzAMfskmVY/KiQaY+ppUq7JGTuyzjWMolguIucerAg/MGk2dLOXadOY9dhx0/GlSrsnZLiHM21zZyA3EKy+zYqDKoIbXxPrU24y/Cq49Vt7VZrpiof+kuixKAdkMQGY70eU+TrmIpUqqFA2GDE5sC+LLi1fKn6gRLagN7Flcj3DI7KCGGwQCB57d6VKlVxOn//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55506" y="1052736"/>
            <a:ext cx="8908982" cy="3262432"/>
          </a:xfrm>
          <a:prstGeom prst="rect">
            <a:avLst/>
          </a:prstGeom>
          <a:noFill/>
        </p:spPr>
        <p:txBody>
          <a:bodyPr wrap="square" rtlCol="0">
            <a:spAutoFit/>
          </a:bodyPr>
          <a:lstStyle/>
          <a:p>
            <a:r>
              <a:rPr lang="en-US" sz="3200" b="1" u="sng" smtClean="0">
                <a:latin typeface="Segoe UI" pitchFamily="34" charset="0"/>
                <a:ea typeface="Segoe UI" pitchFamily="34" charset="0"/>
                <a:cs typeface="Segoe UI" pitchFamily="34" charset="0"/>
              </a:rPr>
              <a:t>Optical Fractionation</a:t>
            </a:r>
            <a:r>
              <a:rPr lang="en-US" sz="3200" b="1" smtClean="0">
                <a:latin typeface="Segoe UI" pitchFamily="34" charset="0"/>
                <a:ea typeface="Segoe UI" pitchFamily="34" charset="0"/>
                <a:cs typeface="Segoe UI" pitchFamily="34" charset="0"/>
              </a:rPr>
              <a:t>:</a:t>
            </a:r>
          </a:p>
          <a:p>
            <a:r>
              <a:rPr lang="en-US" sz="2200" smtClean="0">
                <a:latin typeface="Segoe UI" pitchFamily="34" charset="0"/>
                <a:ea typeface="Segoe UI" pitchFamily="34" charset="0"/>
                <a:cs typeface="Segoe UI" pitchFamily="34" charset="0"/>
              </a:rPr>
              <a:t>Count </a:t>
            </a:r>
            <a:r>
              <a:rPr lang="en-US" sz="2200">
                <a:latin typeface="Segoe UI" pitchFamily="34" charset="0"/>
                <a:ea typeface="Segoe UI" pitchFamily="34" charset="0"/>
                <a:cs typeface="Segoe UI" pitchFamily="34" charset="0"/>
              </a:rPr>
              <a:t>average cell </a:t>
            </a:r>
            <a:r>
              <a:rPr lang="en-US" sz="2200" b="1" smtClean="0">
                <a:latin typeface="Segoe UI" pitchFamily="34" charset="0"/>
                <a:ea typeface="Segoe UI" pitchFamily="34" charset="0"/>
                <a:cs typeface="Segoe UI" pitchFamily="34" charset="0"/>
              </a:rPr>
              <a:t>density</a:t>
            </a:r>
            <a:r>
              <a:rPr lang="en-US" sz="2200" smtClean="0">
                <a:latin typeface="Segoe UI" pitchFamily="34" charset="0"/>
                <a:ea typeface="Segoe UI" pitchFamily="34" charset="0"/>
                <a:cs typeface="Segoe UI" pitchFamily="34" charset="0"/>
              </a:rPr>
              <a:t>, </a:t>
            </a:r>
            <a:r>
              <a:rPr lang="en-US" sz="2200" b="1" smtClean="0">
                <a:latin typeface="Segoe UI" pitchFamily="34" charset="0"/>
                <a:ea typeface="Segoe UI" pitchFamily="34" charset="0"/>
                <a:cs typeface="Segoe UI" pitchFamily="34" charset="0"/>
              </a:rPr>
              <a:t>multiply</a:t>
            </a:r>
            <a:r>
              <a:rPr lang="en-US" sz="2200" smtClean="0">
                <a:latin typeface="Segoe UI" pitchFamily="34" charset="0"/>
                <a:ea typeface="Segoe UI" pitchFamily="34" charset="0"/>
                <a:cs typeface="Segoe UI" pitchFamily="34" charset="0"/>
              </a:rPr>
              <a:t> by </a:t>
            </a:r>
            <a:r>
              <a:rPr lang="en-US" sz="2200" b="1" smtClean="0">
                <a:latin typeface="Segoe UI" pitchFamily="34" charset="0"/>
                <a:ea typeface="Segoe UI" pitchFamily="34" charset="0"/>
                <a:cs typeface="Segoe UI" pitchFamily="34" charset="0"/>
              </a:rPr>
              <a:t>volume</a:t>
            </a:r>
            <a:r>
              <a:rPr lang="en-US" sz="2200" smtClean="0">
                <a:latin typeface="Segoe UI" pitchFamily="34" charset="0"/>
                <a:ea typeface="Segoe UI" pitchFamily="34" charset="0"/>
                <a:cs typeface="Segoe UI" pitchFamily="34" charset="0"/>
              </a:rPr>
              <a:t> of investigated “slice”.</a:t>
            </a:r>
          </a:p>
          <a:p>
            <a:r>
              <a:rPr lang="en-US" sz="2200">
                <a:latin typeface="Segoe UI" pitchFamily="34" charset="0"/>
                <a:ea typeface="Segoe UI" pitchFamily="34" charset="0"/>
                <a:cs typeface="Segoe UI" pitchFamily="34" charset="0"/>
              </a:rPr>
              <a:t>	</a:t>
            </a:r>
            <a:r>
              <a:rPr lang="en-US" sz="3200" b="1" u="sng" smtClean="0">
                <a:solidFill>
                  <a:srgbClr val="FF0000"/>
                </a:solidFill>
                <a:latin typeface="Segoe UI" pitchFamily="34" charset="0"/>
                <a:ea typeface="Segoe UI" pitchFamily="34" charset="0"/>
                <a:cs typeface="Segoe UI" pitchFamily="34" charset="0"/>
              </a:rPr>
              <a:t>Problems:</a:t>
            </a:r>
          </a:p>
          <a:p>
            <a:r>
              <a:rPr lang="en-US" sz="2400" smtClean="0">
                <a:solidFill>
                  <a:schemeClr val="accent5"/>
                </a:solidFill>
                <a:latin typeface="Segoe UI" pitchFamily="34" charset="0"/>
                <a:ea typeface="Segoe UI" pitchFamily="34" charset="0"/>
                <a:cs typeface="Segoe UI" pitchFamily="34" charset="0"/>
                <a:sym typeface="Wingdings" pitchFamily="2" charset="2"/>
              </a:rPr>
              <a:t>    ”</a:t>
            </a:r>
            <a:r>
              <a:rPr lang="en-US" sz="2400" b="1" i="1" smtClean="0">
                <a:solidFill>
                  <a:schemeClr val="accent5"/>
                </a:solidFill>
                <a:latin typeface="Segoe UI" pitchFamily="34" charset="0"/>
                <a:ea typeface="Segoe UI" pitchFamily="34" charset="0"/>
                <a:cs typeface="Segoe UI" pitchFamily="34" charset="0"/>
              </a:rPr>
              <a:t>Estimate</a:t>
            </a:r>
            <a:r>
              <a:rPr lang="en-US" sz="2400" i="1" smtClean="0">
                <a:solidFill>
                  <a:schemeClr val="accent5"/>
                </a:solidFill>
                <a:latin typeface="Segoe UI" pitchFamily="34" charset="0"/>
                <a:ea typeface="Segoe UI" pitchFamily="34" charset="0"/>
                <a:cs typeface="Segoe UI" pitchFamily="34" charset="0"/>
              </a:rPr>
              <a:t> </a:t>
            </a:r>
            <a:r>
              <a:rPr lang="en-US" sz="2400" smtClean="0">
                <a:solidFill>
                  <a:schemeClr val="accent5"/>
                </a:solidFill>
                <a:latin typeface="Segoe UI" pitchFamily="34" charset="0"/>
                <a:ea typeface="Segoe UI" pitchFamily="34" charset="0"/>
                <a:cs typeface="Segoe UI" pitchFamily="34" charset="0"/>
              </a:rPr>
              <a:t>cell count</a:t>
            </a:r>
            <a:r>
              <a:rPr lang="en-US" sz="2400" b="1" smtClean="0">
                <a:solidFill>
                  <a:schemeClr val="accent5"/>
                </a:solidFill>
                <a:latin typeface="Segoe UI" pitchFamily="34" charset="0"/>
                <a:ea typeface="Segoe UI" pitchFamily="34" charset="0"/>
                <a:cs typeface="Segoe UI" pitchFamily="34" charset="0"/>
              </a:rPr>
              <a:t>” (Looks at regions, not whole)</a:t>
            </a:r>
          </a:p>
          <a:p>
            <a:pPr marL="571500" indent="-571500">
              <a:buFont typeface="Wingdings" pitchFamily="2" charset="2"/>
              <a:buChar char="è"/>
            </a:pPr>
            <a:r>
              <a:rPr lang="en-US" sz="2400" smtClean="0">
                <a:solidFill>
                  <a:schemeClr val="accent5"/>
                </a:solidFill>
                <a:latin typeface="Segoe UI" pitchFamily="34" charset="0"/>
                <a:ea typeface="Segoe UI" pitchFamily="34" charset="0"/>
                <a:cs typeface="Segoe UI" pitchFamily="34" charset="0"/>
              </a:rPr>
              <a:t>Different regions -</a:t>
            </a:r>
            <a:r>
              <a:rPr lang="en-US" sz="2400" b="1" smtClean="0">
                <a:solidFill>
                  <a:schemeClr val="accent5"/>
                </a:solidFill>
                <a:latin typeface="Segoe UI" pitchFamily="34" charset="0"/>
                <a:ea typeface="Segoe UI" pitchFamily="34" charset="0"/>
                <a:cs typeface="Segoe UI" pitchFamily="34" charset="0"/>
              </a:rPr>
              <a:t>different densities</a:t>
            </a:r>
          </a:p>
          <a:p>
            <a:pPr marL="571500" indent="-571500">
              <a:buFont typeface="Wingdings" pitchFamily="2" charset="2"/>
              <a:buChar char="è"/>
            </a:pPr>
            <a:r>
              <a:rPr lang="en-US" sz="2400" b="1" smtClean="0">
                <a:solidFill>
                  <a:schemeClr val="accent5"/>
                </a:solidFill>
                <a:latin typeface="Segoe UI" pitchFamily="34" charset="0"/>
                <a:ea typeface="Segoe UI" pitchFamily="34" charset="0"/>
                <a:cs typeface="Segoe UI" pitchFamily="34" charset="0"/>
              </a:rPr>
              <a:t># Reached by {cell} Density X Volume. This is not an independent variable </a:t>
            </a:r>
            <a:r>
              <a:rPr lang="en-US" sz="2400" b="1">
                <a:solidFill>
                  <a:schemeClr val="accent5"/>
                </a:solidFill>
                <a:latin typeface="Segoe UI" pitchFamily="34" charset="0"/>
                <a:ea typeface="Segoe UI" pitchFamily="34" charset="0"/>
                <a:cs typeface="Segoe UI" pitchFamily="34" charset="0"/>
              </a:rPr>
              <a:t>and </a:t>
            </a:r>
            <a:r>
              <a:rPr lang="en-US" sz="2400" b="1" u="sng" smtClean="0">
                <a:solidFill>
                  <a:schemeClr val="accent5"/>
                </a:solidFill>
                <a:latin typeface="Segoe UI" pitchFamily="34" charset="0"/>
                <a:ea typeface="Segoe UI" pitchFamily="34" charset="0"/>
                <a:cs typeface="Segoe UI" pitchFamily="34" charset="0"/>
              </a:rPr>
              <a:t>cannot </a:t>
            </a:r>
            <a:r>
              <a:rPr lang="en-US" sz="2400" b="1" u="sng">
                <a:solidFill>
                  <a:schemeClr val="accent5"/>
                </a:solidFill>
                <a:latin typeface="Segoe UI" pitchFamily="34" charset="0"/>
                <a:ea typeface="Segoe UI" pitchFamily="34" charset="0"/>
                <a:cs typeface="Segoe UI" pitchFamily="34" charset="0"/>
              </a:rPr>
              <a:t>be used in statistical </a:t>
            </a:r>
            <a:r>
              <a:rPr lang="en-US" sz="2400" b="1" u="sng" smtClean="0">
                <a:solidFill>
                  <a:schemeClr val="accent5"/>
                </a:solidFill>
                <a:latin typeface="Segoe UI" pitchFamily="34" charset="0"/>
                <a:ea typeface="Segoe UI" pitchFamily="34" charset="0"/>
                <a:cs typeface="Segoe UI" pitchFamily="34" charset="0"/>
              </a:rPr>
              <a:t>comparisons </a:t>
            </a:r>
            <a:r>
              <a:rPr lang="en-US" sz="2400" b="1" u="sng">
                <a:solidFill>
                  <a:schemeClr val="accent5"/>
                </a:solidFill>
                <a:latin typeface="Segoe UI" pitchFamily="34" charset="0"/>
                <a:ea typeface="Segoe UI" pitchFamily="34" charset="0"/>
                <a:cs typeface="Segoe UI" pitchFamily="34" charset="0"/>
              </a:rPr>
              <a:t>against </a:t>
            </a:r>
            <a:r>
              <a:rPr lang="en-US" sz="2400" b="1" u="sng" smtClean="0">
                <a:solidFill>
                  <a:schemeClr val="accent5"/>
                </a:solidFill>
                <a:latin typeface="Segoe UI" pitchFamily="34" charset="0"/>
                <a:ea typeface="Segoe UI" pitchFamily="34" charset="0"/>
                <a:cs typeface="Segoe UI" pitchFamily="34" charset="0"/>
              </a:rPr>
              <a:t>volume</a:t>
            </a:r>
          </a:p>
        </p:txBody>
      </p:sp>
      <p:pic>
        <p:nvPicPr>
          <p:cNvPr id="7178" name="Picture 10" descr="http://www.stereology.info/images/564.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5575" y="4416912"/>
            <a:ext cx="3408313" cy="195974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55505" y="6488668"/>
            <a:ext cx="4741554" cy="369332"/>
          </a:xfrm>
          <a:prstGeom prst="rect">
            <a:avLst/>
          </a:prstGeom>
        </p:spPr>
        <p:txBody>
          <a:bodyPr wrap="none">
            <a:spAutoFit/>
          </a:bodyPr>
          <a:lstStyle/>
          <a:p>
            <a:r>
              <a:rPr lang="en-US" err="1" smtClean="0"/>
              <a:t>Stereology.Info</a:t>
            </a:r>
            <a:r>
              <a:rPr lang="en-US" smtClean="0"/>
              <a:t>, MBF Bioscience; West 1999</a:t>
            </a:r>
            <a:endParaRPr lang="en-US"/>
          </a:p>
        </p:txBody>
      </p:sp>
      <p:pic>
        <p:nvPicPr>
          <p:cNvPr id="7182" name="Picture 14" descr="http://synapses.clm.utexas.edu/lab/harris/Lecture26/img003.GI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32041" y="3845409"/>
            <a:ext cx="4211960" cy="31027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456677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2405</TotalTime>
  <Words>1621</Words>
  <Application>Microsoft Office PowerPoint</Application>
  <PresentationFormat>‫הצגה על המסך (4:3)</PresentationFormat>
  <Paragraphs>240</Paragraphs>
  <Slides>29</Slides>
  <Notes>18</Notes>
  <HiddenSlides>0</HiddenSlides>
  <MMClips>0</MMClips>
  <ScaleCrop>false</ScaleCrop>
  <HeadingPairs>
    <vt:vector size="6" baseType="variant">
      <vt:variant>
        <vt:lpstr>גופנים בשימוש</vt:lpstr>
      </vt:variant>
      <vt:variant>
        <vt:i4>11</vt:i4>
      </vt:variant>
      <vt:variant>
        <vt:lpstr>ערכת נושא</vt:lpstr>
      </vt:variant>
      <vt:variant>
        <vt:i4>1</vt:i4>
      </vt:variant>
      <vt:variant>
        <vt:lpstr>כותרות שקופיות</vt:lpstr>
      </vt:variant>
      <vt:variant>
        <vt:i4>29</vt:i4>
      </vt:variant>
    </vt:vector>
  </HeadingPairs>
  <TitlesOfParts>
    <vt:vector size="41" baseType="lpstr">
      <vt:lpstr>Arial</vt:lpstr>
      <vt:lpstr>Arial Black</vt:lpstr>
      <vt:lpstr>Tahoma</vt:lpstr>
      <vt:lpstr>Segoe UI Semibold</vt:lpstr>
      <vt:lpstr>Segoe UI Light</vt:lpstr>
      <vt:lpstr>Wingdings</vt:lpstr>
      <vt:lpstr>Segoe UI</vt:lpstr>
      <vt:lpstr>Segoe UI Symbol</vt:lpstr>
      <vt:lpstr>Bauhaus 93</vt:lpstr>
      <vt:lpstr>Segoe Print</vt:lpstr>
      <vt:lpstr>Calibri</vt:lpstr>
      <vt:lpstr>Essential</vt:lpstr>
      <vt:lpstr>שקופית 1</vt:lpstr>
      <vt:lpstr>שקופית 2</vt:lpstr>
      <vt:lpstr>5 Brain Myths: #1 You only use 10 % of your brain. </vt:lpstr>
      <vt:lpstr>Myth #3: Human brains are the relatively largest  </vt:lpstr>
      <vt:lpstr>Myth #4: bigger brain = more neurons than a smaller brain</vt:lpstr>
      <vt:lpstr>Dear (Future) scientists, Who can Tell me:</vt:lpstr>
      <vt:lpstr>שקופית 7</vt:lpstr>
      <vt:lpstr>שקופית 8</vt:lpstr>
      <vt:lpstr>איך סופרים?</vt:lpstr>
      <vt:lpstr>The Isotropic Fractionator</vt:lpstr>
      <vt:lpstr>שקופית 11</vt:lpstr>
      <vt:lpstr>isotropic Fractionation How it works (I):</vt:lpstr>
      <vt:lpstr>isotropic Fractionation How it works (II):</vt:lpstr>
      <vt:lpstr>isotropic Fractionation Benefits:</vt:lpstr>
      <vt:lpstr>isotropic Fractionation Findings (I):</vt:lpstr>
      <vt:lpstr>Findings (II): - HumANs:</vt:lpstr>
      <vt:lpstr>Findings (III): - HumANs:</vt:lpstr>
      <vt:lpstr>Is The Human Brain Unique?</vt:lpstr>
      <vt:lpstr>cortex Size</vt:lpstr>
      <vt:lpstr>Claims of Human Uniqueness:  cortical folding?</vt:lpstr>
      <vt:lpstr>Claims of Human Uniqueness: Brain Size</vt:lpstr>
      <vt:lpstr>Claims of Human Uniqueness:  brain/body mass ratio</vt:lpstr>
      <vt:lpstr>Claims of Human Uniqueness: Encephalization</vt:lpstr>
      <vt:lpstr>Claims of Human Uniqueness: Encephalization </vt:lpstr>
      <vt:lpstr>Claims of Human Uniqueness: Encephalization</vt:lpstr>
      <vt:lpstr>What matters: Relative or Absolute Brain Size ?</vt:lpstr>
      <vt:lpstr>whAt makes us Special?</vt:lpstr>
      <vt:lpstr>whAt makes us Special:  Biggest Primate Brain</vt:lpstr>
      <vt:lpstr>Potential Sources of Human Specialness: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The Human Brain "Unique"?</dc:title>
  <dc:creator>Dan</dc:creator>
  <cp:lastModifiedBy>user11</cp:lastModifiedBy>
  <cp:revision>185</cp:revision>
  <dcterms:created xsi:type="dcterms:W3CDTF">2012-05-20T17:45:16Z</dcterms:created>
  <dcterms:modified xsi:type="dcterms:W3CDTF">2012-06-02T08:03:28Z</dcterms:modified>
</cp:coreProperties>
</file>